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74" r:id="rId6"/>
    <p:sldId id="265" r:id="rId7"/>
    <p:sldId id="277" r:id="rId8"/>
    <p:sldId id="267" r:id="rId9"/>
    <p:sldId id="266" r:id="rId10"/>
    <p:sldId id="305" r:id="rId11"/>
    <p:sldId id="306" r:id="rId12"/>
    <p:sldId id="282" r:id="rId13"/>
    <p:sldId id="307" r:id="rId14"/>
    <p:sldId id="308" r:id="rId15"/>
    <p:sldId id="309" r:id="rId16"/>
    <p:sldId id="311" r:id="rId17"/>
    <p:sldId id="310" r:id="rId18"/>
    <p:sldId id="312" r:id="rId19"/>
    <p:sldId id="313" r:id="rId20"/>
    <p:sldId id="315" r:id="rId21"/>
    <p:sldId id="314" r:id="rId22"/>
    <p:sldId id="316" r:id="rId23"/>
    <p:sldId id="324" r:id="rId24"/>
    <p:sldId id="323" r:id="rId25"/>
    <p:sldId id="322" r:id="rId26"/>
    <p:sldId id="287" r:id="rId27"/>
    <p:sldId id="317" r:id="rId28"/>
    <p:sldId id="299" r:id="rId29"/>
    <p:sldId id="304" r:id="rId30"/>
    <p:sldId id="318" r:id="rId31"/>
    <p:sldId id="325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ebeth Bechmann" initials="EB" lastIdx="5" clrIdx="0">
    <p:extLst>
      <p:ext uri="{19B8F6BF-5375-455C-9EA6-DF929625EA0E}">
        <p15:presenceInfo xmlns:p15="http://schemas.microsoft.com/office/powerpoint/2012/main" userId="a29fd970d38a61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472"/>
    <a:srgbClr val="002727"/>
    <a:srgbClr val="097D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4DA55-CF9E-A12E-40FE-4D9B14D0DD4E}" v="61" dt="2019-04-15T12:48:17.932"/>
    <p1510:client id="{716E2889-EB6F-6A3C-00FA-39550DA90157}" v="5" dt="2020-04-17T07:53:28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33" autoAdjust="0"/>
  </p:normalViewPr>
  <p:slideViewPr>
    <p:cSldViewPr snapToGrid="0">
      <p:cViewPr varScale="1">
        <p:scale>
          <a:sx n="90" d="100"/>
          <a:sy n="90" d="100"/>
        </p:scale>
        <p:origin x="12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Rørdam Svane" userId="S::au458426@uni.au.dk::04fbb348-9625-4e41-a90b-dfe9b40e6e51" providerId="AD" clId="Web-{F6B3840C-0E2E-5738-36AF-F205B6D63FF1}"/>
    <pc:docChg chg="modSld">
      <pc:chgData name="Astrid Rørdam Svane" userId="S::au458426@uni.au.dk::04fbb348-9625-4e41-a90b-dfe9b40e6e51" providerId="AD" clId="Web-{F6B3840C-0E2E-5738-36AF-F205B6D63FF1}" dt="2019-01-16T13:16:03.907" v="5" actId="20577"/>
      <pc:docMkLst>
        <pc:docMk/>
      </pc:docMkLst>
      <pc:sldChg chg="modSp">
        <pc:chgData name="Astrid Rørdam Svane" userId="S::au458426@uni.au.dk::04fbb348-9625-4e41-a90b-dfe9b40e6e51" providerId="AD" clId="Web-{F6B3840C-0E2E-5738-36AF-F205B6D63FF1}" dt="2019-01-16T13:16:03.907" v="5" actId="20577"/>
        <pc:sldMkLst>
          <pc:docMk/>
          <pc:sldMk cId="1039832537" sldId="260"/>
        </pc:sldMkLst>
        <pc:spChg chg="mod">
          <ac:chgData name="Astrid Rørdam Svane" userId="S::au458426@uni.au.dk::04fbb348-9625-4e41-a90b-dfe9b40e6e51" providerId="AD" clId="Web-{F6B3840C-0E2E-5738-36AF-F205B6D63FF1}" dt="2019-01-16T13:16:03.907" v="5" actId="20577"/>
          <ac:spMkLst>
            <pc:docMk/>
            <pc:sldMk cId="1039832537" sldId="260"/>
            <ac:spMk id="9" creationId="{5E13A11A-CC9D-4DA3-B7AA-CD0173646DD5}"/>
          </ac:spMkLst>
        </pc:spChg>
      </pc:sldChg>
    </pc:docChg>
  </pc:docChgLst>
  <pc:docChgLst>
    <pc:chgData name="Mette Skovgaard Andersen" userId="S::pgv689_ku.dk#ext#@aarhusuniversitet.onmicrosoft.com::7c03d1d2-dbd7-4381-a6a5-4816b3f2a87c" providerId="AD" clId="Web-{D9874621-14F3-64A0-5D6F-3FB6A86CE991}"/>
    <pc:docChg chg="modSld">
      <pc:chgData name="Mette Skovgaard Andersen" userId="S::pgv689_ku.dk#ext#@aarhusuniversitet.onmicrosoft.com::7c03d1d2-dbd7-4381-a6a5-4816b3f2a87c" providerId="AD" clId="Web-{D9874621-14F3-64A0-5D6F-3FB6A86CE991}" dt="2019-01-22T10:57:42.294" v="94"/>
      <pc:docMkLst>
        <pc:docMk/>
      </pc:docMkLst>
      <pc:sldChg chg="addSp delSp modSp">
        <pc:chgData name="Mette Skovgaard Andersen" userId="S::pgv689_ku.dk#ext#@aarhusuniversitet.onmicrosoft.com::7c03d1d2-dbd7-4381-a6a5-4816b3f2a87c" providerId="AD" clId="Web-{D9874621-14F3-64A0-5D6F-3FB6A86CE991}" dt="2019-01-22T10:57:42.294" v="94"/>
        <pc:sldMkLst>
          <pc:docMk/>
          <pc:sldMk cId="1738981321" sldId="256"/>
        </pc:sldMkLst>
        <pc:spChg chg="add del mod">
          <ac:chgData name="Mette Skovgaard Andersen" userId="S::pgv689_ku.dk#ext#@aarhusuniversitet.onmicrosoft.com::7c03d1d2-dbd7-4381-a6a5-4816b3f2a87c" providerId="AD" clId="Web-{D9874621-14F3-64A0-5D6F-3FB6A86CE991}" dt="2019-01-22T10:57:42.294" v="94"/>
          <ac:spMkLst>
            <pc:docMk/>
            <pc:sldMk cId="1738981321" sldId="256"/>
            <ac:spMk id="3" creationId="{54FBC563-E5C3-4D22-BBCA-268CF3E63ACC}"/>
          </ac:spMkLst>
        </pc:spChg>
      </pc:sldChg>
    </pc:docChg>
  </pc:docChgLst>
  <pc:docChgLst>
    <pc:chgData name="Mette Skovgaard Andersen" userId="S::pgv689_ku.dk#ext#@aarhusuniversitet.onmicrosoft.com::7c03d1d2-dbd7-4381-a6a5-4816b3f2a87c" providerId="AD" clId="Web-{3A24DA55-CF9E-A12E-40FE-4D9B14D0DD4E}"/>
    <pc:docChg chg="modSld">
      <pc:chgData name="Mette Skovgaard Andersen" userId="S::pgv689_ku.dk#ext#@aarhusuniversitet.onmicrosoft.com::7c03d1d2-dbd7-4381-a6a5-4816b3f2a87c" providerId="AD" clId="Web-{3A24DA55-CF9E-A12E-40FE-4D9B14D0DD4E}" dt="2019-04-15T12:48:17.932" v="60" actId="20577"/>
      <pc:docMkLst>
        <pc:docMk/>
      </pc:docMkLst>
      <pc:sldChg chg="modSp">
        <pc:chgData name="Mette Skovgaard Andersen" userId="S::pgv689_ku.dk#ext#@aarhusuniversitet.onmicrosoft.com::7c03d1d2-dbd7-4381-a6a5-4816b3f2a87c" providerId="AD" clId="Web-{3A24DA55-CF9E-A12E-40FE-4D9B14D0DD4E}" dt="2019-04-15T12:48:17.932" v="60" actId="20577"/>
        <pc:sldMkLst>
          <pc:docMk/>
          <pc:sldMk cId="1526470904" sldId="263"/>
        </pc:sldMkLst>
        <pc:spChg chg="mod">
          <ac:chgData name="Mette Skovgaard Andersen" userId="S::pgv689_ku.dk#ext#@aarhusuniversitet.onmicrosoft.com::7c03d1d2-dbd7-4381-a6a5-4816b3f2a87c" providerId="AD" clId="Web-{3A24DA55-CF9E-A12E-40FE-4D9B14D0DD4E}" dt="2019-04-15T12:46:31.340" v="1" actId="20577"/>
          <ac:spMkLst>
            <pc:docMk/>
            <pc:sldMk cId="1526470904" sldId="263"/>
            <ac:spMk id="8" creationId="{4698498A-7EB7-4E0C-92FD-5D6DCC74E0C9}"/>
          </ac:spMkLst>
        </pc:spChg>
        <pc:spChg chg="mod">
          <ac:chgData name="Mette Skovgaard Andersen" userId="S::pgv689_ku.dk#ext#@aarhusuniversitet.onmicrosoft.com::7c03d1d2-dbd7-4381-a6a5-4816b3f2a87c" providerId="AD" clId="Web-{3A24DA55-CF9E-A12E-40FE-4D9B14D0DD4E}" dt="2019-04-15T12:48:17.932" v="60" actId="20577"/>
          <ac:spMkLst>
            <pc:docMk/>
            <pc:sldMk cId="1526470904" sldId="263"/>
            <ac:spMk id="11" creationId="{D710D586-F60B-495C-B8F4-C2A4210D5E76}"/>
          </ac:spMkLst>
        </pc:spChg>
        <pc:spChg chg="mod">
          <ac:chgData name="Mette Skovgaard Andersen" userId="S::pgv689_ku.dk#ext#@aarhusuniversitet.onmicrosoft.com::7c03d1d2-dbd7-4381-a6a5-4816b3f2a87c" providerId="AD" clId="Web-{3A24DA55-CF9E-A12E-40FE-4D9B14D0DD4E}" dt="2019-04-15T12:47:06.619" v="4" actId="1076"/>
          <ac:spMkLst>
            <pc:docMk/>
            <pc:sldMk cId="1526470904" sldId="263"/>
            <ac:spMk id="12" creationId="{595739BF-7AC9-4745-90E8-BF594A22D120}"/>
          </ac:spMkLst>
        </pc:spChg>
      </pc:sldChg>
    </pc:docChg>
  </pc:docChgLst>
  <pc:docChgLst>
    <pc:chgData name="Anne Sofie Jakobsen" userId="S::au632182@uni.au.dk::fd664e49-039c-4a73-a92f-92aa12bd4b24" providerId="AD" clId="Web-{716E2889-EB6F-6A3C-00FA-39550DA90157}"/>
    <pc:docChg chg="modSld">
      <pc:chgData name="Anne Sofie Jakobsen" userId="S::au632182@uni.au.dk::fd664e49-039c-4a73-a92f-92aa12bd4b24" providerId="AD" clId="Web-{716E2889-EB6F-6A3C-00FA-39550DA90157}" dt="2020-04-17T07:53:25.217" v="3" actId="20577"/>
      <pc:docMkLst>
        <pc:docMk/>
      </pc:docMkLst>
      <pc:sldChg chg="modSp">
        <pc:chgData name="Anne Sofie Jakobsen" userId="S::au632182@uni.au.dk::fd664e49-039c-4a73-a92f-92aa12bd4b24" providerId="AD" clId="Web-{716E2889-EB6F-6A3C-00FA-39550DA90157}" dt="2020-04-17T07:53:25.217" v="3" actId="20577"/>
        <pc:sldMkLst>
          <pc:docMk/>
          <pc:sldMk cId="1526470904" sldId="263"/>
        </pc:sldMkLst>
        <pc:spChg chg="mod">
          <ac:chgData name="Anne Sofie Jakobsen" userId="S::au632182@uni.au.dk::fd664e49-039c-4a73-a92f-92aa12bd4b24" providerId="AD" clId="Web-{716E2889-EB6F-6A3C-00FA-39550DA90157}" dt="2020-04-17T07:53:25.217" v="3" actId="20577"/>
          <ac:spMkLst>
            <pc:docMk/>
            <pc:sldMk cId="1526470904" sldId="263"/>
            <ac:spMk id="11" creationId="{D710D586-F60B-495C-B8F4-C2A4210D5E7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207E0-C470-4D16-936A-B9C00C63BC5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59627-9698-4163-BD3D-F28C96C40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4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2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41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5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04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284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4962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74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3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35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8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Elsebeth: Kan man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sige</a:t>
            </a:r>
            <a:r>
              <a:rPr lang="en-GB" dirty="0"/>
              <a:t>, at </a:t>
            </a:r>
            <a:r>
              <a:rPr lang="en-GB" dirty="0" err="1"/>
              <a:t>noterne</a:t>
            </a:r>
            <a:r>
              <a:rPr lang="en-GB" dirty="0"/>
              <a:t> er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flipcharten</a:t>
            </a:r>
            <a:r>
              <a:rPr lang="en-GB" dirty="0"/>
              <a:t> –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fjerne</a:t>
            </a:r>
            <a:r>
              <a:rPr lang="en-GB" dirty="0"/>
              <a:t> den </a:t>
            </a:r>
            <a:r>
              <a:rPr lang="en-GB" dirty="0" err="1"/>
              <a:t>sidste</a:t>
            </a:r>
            <a:r>
              <a:rPr lang="en-GB" dirty="0"/>
              <a:t> </a:t>
            </a:r>
            <a:r>
              <a:rPr lang="en-GB" dirty="0" err="1"/>
              <a:t>pind</a:t>
            </a:r>
            <a:r>
              <a:rPr lang="en-GB" dirty="0"/>
              <a:t> (ta noter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diskussionen</a:t>
            </a:r>
            <a:r>
              <a:rPr lang="en-GB" dirty="0"/>
              <a:t>).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tænker</a:t>
            </a:r>
            <a:r>
              <a:rPr lang="en-GB" dirty="0"/>
              <a:t>, at det er for </a:t>
            </a:r>
            <a:r>
              <a:rPr lang="en-GB" dirty="0" err="1"/>
              <a:t>meget</a:t>
            </a:r>
            <a:r>
              <a:rPr lang="en-GB" dirty="0"/>
              <a:t> at </a:t>
            </a:r>
            <a:r>
              <a:rPr lang="en-GB" dirty="0" err="1"/>
              <a:t>forlange</a:t>
            </a:r>
            <a:r>
              <a:rPr lang="en-GB" dirty="0"/>
              <a:t> “2 </a:t>
            </a:r>
            <a:r>
              <a:rPr lang="en-GB" dirty="0" err="1"/>
              <a:t>produkter</a:t>
            </a:r>
            <a:r>
              <a:rPr lang="en-GB" dirty="0"/>
              <a:t>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51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242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1EA39-FF97-954E-A1B4-8F5BC98A8D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1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9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0705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kan nævne, at det selvfølgelig er en mulighed for grupperne at fortsætte med mundtlig evaluering efter kaffepausen (hvis der er behov for det og hvis der er videoer nok).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2028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80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29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64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625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406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23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Formålet</a:t>
            </a:r>
            <a:r>
              <a:rPr lang="da-DK" baseline="0" dirty="0"/>
              <a:t> med programmet er et  forstå og prøve at linke faglige/fælles mål og CEFR mht. feedback</a:t>
            </a:r>
          </a:p>
          <a:p>
            <a:r>
              <a:rPr lang="da-DK" baseline="0" dirty="0"/>
              <a:t>Formålet er også at I bidrager til udvikling af online materialer til lærere, så vi vil gerne gøre jeres udviklingsidéer og forslag – derfor bidder vi jer om at tager noter i løbet a dagen, hvor du skriver jeres tænker omkring aktiviteterne men også omkring behov for at tilføje flere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23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943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7791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9627-9698-4163-BD3D-F28C96C40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9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38A39DC-014E-46A4-8E59-8DB5BC30F190}"/>
              </a:ext>
            </a:extLst>
          </p:cNvPr>
          <p:cNvSpPr/>
          <p:nvPr userDrawn="1"/>
        </p:nvSpPr>
        <p:spPr>
          <a:xfrm flipV="1">
            <a:off x="0" y="-2"/>
            <a:ext cx="12192000" cy="587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4" hidden="1">
            <a:extLst>
              <a:ext uri="{FF2B5EF4-FFF2-40B4-BE49-F238E27FC236}">
                <a16:creationId xmlns:a16="http://schemas.microsoft.com/office/drawing/2014/main" id="{39182878-5541-4603-8DB9-A90A6770F24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96000" y="983986"/>
            <a:ext cx="8750425" cy="8734557"/>
            <a:chOff x="5528" y="-412"/>
            <a:chExt cx="1654" cy="1651"/>
          </a:xfrm>
        </p:grpSpPr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268A1AC2-4783-4A01-BB11-A6D94C24C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EC05928B-9499-4D3D-A66C-2FE4B7EFE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D26C8C73-7916-462D-A1AA-F6DA14D38F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71B91FCF-8B58-498D-82E2-7B102DCF1F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15206B02-3EC2-4330-B1FE-41A1C6B904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0" name="Group 4" hidden="1">
            <a:extLst>
              <a:ext uri="{FF2B5EF4-FFF2-40B4-BE49-F238E27FC236}">
                <a16:creationId xmlns:a16="http://schemas.microsoft.com/office/drawing/2014/main" id="{FE0B3BDE-7BE5-47E9-A66D-E3536CB273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092696" y="2050283"/>
            <a:ext cx="8216561" cy="8201660"/>
            <a:chOff x="5528" y="-412"/>
            <a:chExt cx="1654" cy="1651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6A0AFC5E-1BAC-42D9-9AA3-4CE702C69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70A3AFD5-1096-4B31-A5B6-31EEB29C71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FEE06DD8-0812-4F8D-84CA-044B79C9C2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28D9968D-C169-49AC-975E-C83F546E2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520E853F-E30C-41AD-8EE6-8FBBDBF5CD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6" name="Group 4" hidden="1">
            <a:extLst>
              <a:ext uri="{FF2B5EF4-FFF2-40B4-BE49-F238E27FC236}">
                <a16:creationId xmlns:a16="http://schemas.microsoft.com/office/drawing/2014/main" id="{FABF9FC7-A433-4F0D-B8E1-9A6A8C1875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590076" y="3283548"/>
            <a:ext cx="4748156" cy="4739545"/>
            <a:chOff x="5528" y="-412"/>
            <a:chExt cx="1654" cy="1651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347543F8-0F4D-49FF-9327-5FBC12F8A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028B4E88-C710-4604-9BC6-BA0810A924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EC92A813-1389-4EAB-8B79-AED803D0BE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AF9F256-154A-4A0C-8B9A-D61CAE1B09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0528E618-0E97-40E2-9C50-CC2E6A5304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8" name="Rektangel 77">
            <a:extLst>
              <a:ext uri="{FF2B5EF4-FFF2-40B4-BE49-F238E27FC236}">
                <a16:creationId xmlns:a16="http://schemas.microsoft.com/office/drawing/2014/main" id="{4729DA61-1171-4E94-A67B-AA18790A6C3A}"/>
              </a:ext>
            </a:extLst>
          </p:cNvPr>
          <p:cNvSpPr/>
          <p:nvPr userDrawn="1"/>
        </p:nvSpPr>
        <p:spPr>
          <a:xfrm flipV="1">
            <a:off x="0" y="5874014"/>
            <a:ext cx="12191999" cy="983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EFE852-377C-490B-8AB9-7DE612C3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16746"/>
            <a:ext cx="2743200" cy="365125"/>
          </a:xfrm>
        </p:spPr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B44F11-9C36-43D2-ACFB-92F46A9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16746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E2DA54-F508-4A93-83E0-8A1AAEDA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16746"/>
            <a:ext cx="2743200" cy="365125"/>
          </a:xfrm>
        </p:spPr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DD4813-D0D6-41E0-B4B2-C11E41D3A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9550"/>
            <a:ext cx="9144000" cy="2401315"/>
          </a:xfrm>
          <a:noFill/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Det</a:t>
            </a:r>
            <a:r>
              <a:rPr lang="en-GB"/>
              <a:t> </a:t>
            </a:r>
            <a:r>
              <a:rPr lang="en-GB" err="1"/>
              <a:t>Nationale</a:t>
            </a:r>
            <a:r>
              <a:rPr lang="en-GB"/>
              <a:t> </a:t>
            </a:r>
            <a:r>
              <a:rPr lang="en-GB" err="1"/>
              <a:t>Center</a:t>
            </a:r>
            <a:r>
              <a:rPr lang="en-GB"/>
              <a:t> for </a:t>
            </a:r>
            <a:r>
              <a:rPr lang="en-GB" err="1"/>
              <a:t>Fremmedsprog</a:t>
            </a:r>
            <a:endParaRPr lang="en-GB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29C385C-75DD-4FEC-A546-DEE08ACA0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5" r="17505" b="47441"/>
          <a:stretch/>
        </p:blipFill>
        <p:spPr>
          <a:xfrm>
            <a:off x="0" y="945886"/>
            <a:ext cx="12192000" cy="49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6118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149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69D3812F-5C0A-44CD-8403-B82B77112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667" y="0"/>
            <a:ext cx="12194667" cy="6858000"/>
          </a:xfrm>
          <a:solidFill>
            <a:schemeClr val="accent3">
              <a:lumMod val="95000"/>
            </a:schemeClr>
          </a:solidFill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r>
              <a:rPr lang="en-GB" err="1"/>
              <a:t>Klik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ikonet</a:t>
            </a:r>
            <a:r>
              <a:rPr lang="en-GB"/>
              <a:t> for at </a:t>
            </a:r>
            <a:r>
              <a:rPr lang="en-GB" err="1"/>
              <a:t>tilføje</a:t>
            </a:r>
            <a:r>
              <a:rPr lang="en-GB"/>
              <a:t> et </a:t>
            </a:r>
            <a:r>
              <a:rPr lang="en-GB" err="1"/>
              <a:t>billede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EFE852-377C-490B-8AB9-7DE612C3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16746"/>
            <a:ext cx="2743200" cy="365125"/>
          </a:xfrm>
        </p:spPr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3B44F11-9C36-43D2-ACFB-92F46A9B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16746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E2DA54-F508-4A93-83E0-8A1AAEDA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16746"/>
            <a:ext cx="2743200" cy="365125"/>
          </a:xfrm>
        </p:spPr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  <p:sp>
        <p:nvSpPr>
          <p:cNvPr id="66" name="Pladsholder til tekst 65">
            <a:extLst>
              <a:ext uri="{FF2B5EF4-FFF2-40B4-BE49-F238E27FC236}">
                <a16:creationId xmlns:a16="http://schemas.microsoft.com/office/drawing/2014/main" id="{6B2ECC81-E778-4066-B43A-F29FFE8386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81520"/>
            <a:ext cx="5046663" cy="5295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DD4813-D0D6-41E0-B4B2-C11E41D3A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1950" y="833379"/>
            <a:ext cx="4400550" cy="1957941"/>
          </a:xfrm>
        </p:spPr>
        <p:txBody>
          <a:bodyPr anchor="t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 err="1"/>
              <a:t>Det</a:t>
            </a:r>
            <a:r>
              <a:rPr lang="en-GB"/>
              <a:t> </a:t>
            </a:r>
            <a:r>
              <a:rPr lang="en-GB" err="1"/>
              <a:t>Nationale</a:t>
            </a:r>
            <a:r>
              <a:rPr lang="en-GB"/>
              <a:t> </a:t>
            </a:r>
            <a:r>
              <a:rPr lang="en-GB" err="1"/>
              <a:t>Center</a:t>
            </a:r>
            <a:r>
              <a:rPr lang="en-GB"/>
              <a:t> for </a:t>
            </a:r>
            <a:r>
              <a:rPr lang="en-GB" err="1"/>
              <a:t>Fremmedsprog</a:t>
            </a:r>
            <a:endParaRPr lang="en-GB"/>
          </a:p>
        </p:txBody>
      </p:sp>
      <p:sp>
        <p:nvSpPr>
          <p:cNvPr id="68" name="Pladsholder til tekst 67">
            <a:extLst>
              <a:ext uri="{FF2B5EF4-FFF2-40B4-BE49-F238E27FC236}">
                <a16:creationId xmlns:a16="http://schemas.microsoft.com/office/drawing/2014/main" id="{101E5508-DBE3-42CA-815F-AB55865A5D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950" y="3000870"/>
            <a:ext cx="4400550" cy="93345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</p:txBody>
      </p:sp>
      <p:sp>
        <p:nvSpPr>
          <p:cNvPr id="69" name="Pladsholder til tekst 67">
            <a:extLst>
              <a:ext uri="{FF2B5EF4-FFF2-40B4-BE49-F238E27FC236}">
                <a16:creationId xmlns:a16="http://schemas.microsoft.com/office/drawing/2014/main" id="{3CC7E316-BC0B-4DB9-8C86-3D363E733F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4143870"/>
            <a:ext cx="4400550" cy="93345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oplægsholder</a:t>
            </a:r>
            <a:r>
              <a:rPr lang="en-GB"/>
              <a:t>, </a:t>
            </a:r>
            <a:r>
              <a:rPr lang="en-GB" err="1"/>
              <a:t>sted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dato</a:t>
            </a:r>
            <a:endParaRPr lang="en-GB"/>
          </a:p>
        </p:txBody>
      </p:sp>
      <p:sp>
        <p:nvSpPr>
          <p:cNvPr id="172" name="Pladsholder til billede 171">
            <a:extLst>
              <a:ext uri="{FF2B5EF4-FFF2-40B4-BE49-F238E27FC236}">
                <a16:creationId xmlns:a16="http://schemas.microsoft.com/office/drawing/2014/main" id="{D576F9BC-E1AC-47B0-838B-C822A6A0C13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9630" y="5224957"/>
            <a:ext cx="1527158" cy="52228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21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BCB-FE56-4302-8AB3-271846B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7543D9-B0FC-46CA-9BF3-D0CF6B9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92222D-B005-4249-9EE5-39A06E3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94FDF7-CD54-463C-8423-6A6A9EE5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227C5CF-F8DD-4122-8D39-CF3F46B91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2800"/>
            <a:ext cx="10515600" cy="3471863"/>
          </a:xfrm>
        </p:spPr>
        <p:txBody>
          <a:bodyPr>
            <a:noAutofit/>
          </a:bodyPr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6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i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BCB-FE56-4302-8AB3-271846B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7543D9-B0FC-46CA-9BF3-D0CF6B9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92222D-B005-4249-9EE5-39A06E3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94FDF7-CD54-463C-8423-6A6A9EE5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227C5CF-F8DD-4122-8D39-CF3F46B91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2800"/>
            <a:ext cx="10515600" cy="3471863"/>
          </a:xfrm>
        </p:spPr>
        <p:txBody>
          <a:bodyPr numCol="2">
            <a:noAutofit/>
          </a:bodyPr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punkter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FBCB-FE56-4302-8AB3-271846B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7543D9-B0FC-46CA-9BF3-D0CF6B9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92222D-B005-4249-9EE5-39A06E3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94FDF7-CD54-463C-8423-6A6A9EE5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227C5CF-F8DD-4122-8D39-CF3F46B91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82800"/>
            <a:ext cx="5088467" cy="3471863"/>
          </a:xfrm>
        </p:spPr>
        <p:txBody>
          <a:bodyPr>
            <a:noAutofit/>
          </a:bodyPr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F700118E-6D59-4761-A26E-C6670CC033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082800"/>
            <a:ext cx="5257799" cy="3471862"/>
          </a:xfrm>
        </p:spPr>
        <p:txBody>
          <a:bodyPr/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9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stort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F700118E-6D59-4761-A26E-C6670CC033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082800"/>
            <a:ext cx="10515600" cy="3471862"/>
          </a:xfrm>
        </p:spPr>
        <p:txBody>
          <a:bodyPr/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99FBCB-FE56-4302-8AB3-271846B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7543D9-B0FC-46CA-9BF3-D0CF6B9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92222D-B005-4249-9EE5-39A06E3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94FDF7-CD54-463C-8423-6A6A9EE5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0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F700118E-6D59-4761-A26E-C6670CC033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082800"/>
            <a:ext cx="5088467" cy="3471862"/>
          </a:xfrm>
        </p:spPr>
        <p:txBody>
          <a:bodyPr/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99FBCB-FE56-4302-8AB3-271846B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master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7543D9-B0FC-46CA-9BF3-D0CF6B9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927C-A824-48BB-9277-C361ED3A5838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92222D-B005-4249-9EE5-39A06E32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94FDF7-CD54-463C-8423-6A6A9EE5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2521-AD47-43AD-91E0-81AD48DB32F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dsholder til indhold 9">
            <a:extLst>
              <a:ext uri="{FF2B5EF4-FFF2-40B4-BE49-F238E27FC236}">
                <a16:creationId xmlns:a16="http://schemas.microsoft.com/office/drawing/2014/main" id="{5E96484A-65D7-47CB-82F8-B7AC4B1963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5332" y="2082800"/>
            <a:ext cx="5088468" cy="3471862"/>
          </a:xfrm>
        </p:spPr>
        <p:txBody>
          <a:bodyPr/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masterens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6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8150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478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ktangel 37">
            <a:extLst>
              <a:ext uri="{FF2B5EF4-FFF2-40B4-BE49-F238E27FC236}">
                <a16:creationId xmlns:a16="http://schemas.microsoft.com/office/drawing/2014/main" id="{6DEF27FE-6FE8-48A8-B79C-EABE24CD30D1}"/>
              </a:ext>
            </a:extLst>
          </p:cNvPr>
          <p:cNvSpPr/>
          <p:nvPr userDrawn="1"/>
        </p:nvSpPr>
        <p:spPr>
          <a:xfrm>
            <a:off x="0" y="5874014"/>
            <a:ext cx="12192000" cy="9839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9672A2C-D22F-442E-B51D-C5CB5859C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0987" r="9988" b="61992"/>
          <a:stretch/>
        </p:blipFill>
        <p:spPr>
          <a:xfrm>
            <a:off x="-1" y="3337867"/>
            <a:ext cx="12192001" cy="3520133"/>
          </a:xfrm>
          <a:prstGeom prst="rect">
            <a:avLst/>
          </a:prstGeom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2D1B06F9-4948-4626-8545-FB0BBB5AC5AB}"/>
              </a:ext>
            </a:extLst>
          </p:cNvPr>
          <p:cNvSpPr/>
          <p:nvPr userDrawn="1"/>
        </p:nvSpPr>
        <p:spPr>
          <a:xfrm flipV="1">
            <a:off x="0" y="-2"/>
            <a:ext cx="12192000" cy="587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A54960-E9E2-4533-AE79-BF3134A2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err="1"/>
              <a:t>Klik</a:t>
            </a:r>
            <a:r>
              <a:rPr lang="en-GB"/>
              <a:t> for at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titeltypografien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1DDDA9-8FC9-4B52-A858-06382FDF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err="1"/>
              <a:t>Rediger</a:t>
            </a:r>
            <a:r>
              <a:rPr lang="en-GB"/>
              <a:t> </a:t>
            </a:r>
            <a:r>
              <a:rPr lang="en-GB" err="1"/>
              <a:t>teksttypografien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masteren</a:t>
            </a:r>
            <a:endParaRPr lang="en-GB"/>
          </a:p>
          <a:p>
            <a:pPr lvl="1"/>
            <a:r>
              <a:rPr lang="en-GB" err="1"/>
              <a:t>Andet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797903-3534-4738-96D4-7C422F2DF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219349"/>
            <a:ext cx="17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95000"/>
                  </a:schemeClr>
                </a:solidFill>
              </a:defRPr>
            </a:lvl1pPr>
          </a:lstStyle>
          <a:p>
            <a:fld id="{11EA927C-A824-48BB-9277-C361ED3A5838}" type="datetimeFigureOut">
              <a:rPr lang="en-GB" smtClean="0"/>
              <a:pPr/>
              <a:t>31/10/2022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730F6D-0B9D-4547-8854-CD829543B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167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1F9C0-E569-419E-8E3C-2CCBFAB9D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88600" y="6220880"/>
            <a:ext cx="96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95000"/>
                  </a:schemeClr>
                </a:solidFill>
              </a:defRPr>
            </a:lvl1pPr>
          </a:lstStyle>
          <a:p>
            <a:fld id="{24AB2521-AD47-43AD-91E0-81AD48DB32F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24101034-ACBE-4A51-81A5-16E4D4E779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077450" y="374651"/>
            <a:ext cx="1323973" cy="1321572"/>
            <a:chOff x="5528" y="-412"/>
            <a:chExt cx="1654" cy="16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D3FFAEE-1968-499D-AF77-341DDD6260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chemeClr val="accent3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E148BED-08F5-47DB-A47C-E6B09D7EE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chemeClr val="accent3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DC25D98-2215-4C47-80C8-0DFD7FF28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chemeClr val="accent3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D70D2F7-0624-426D-8C86-50B942092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chemeClr val="accent3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F4716C0-743B-49AD-8914-B79C4DC528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chemeClr val="accent3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4" hidden="1">
            <a:extLst>
              <a:ext uri="{FF2B5EF4-FFF2-40B4-BE49-F238E27FC236}">
                <a16:creationId xmlns:a16="http://schemas.microsoft.com/office/drawing/2014/main" id="{D38028A4-3DAE-48AA-89A1-251A973816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991100" y="3314700"/>
            <a:ext cx="8750425" cy="8734557"/>
            <a:chOff x="5528" y="-412"/>
            <a:chExt cx="1654" cy="1651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26F0E75-0128-42A2-A7E9-5867F7780B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75100B1-AFF6-4804-92E3-CA0C9B215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55EFF4C-DA20-49B9-B18A-1FA848DDE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30AF87-08B9-4B05-B346-55BC1A3F5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6F11E9F-F289-4E61-BBBC-34F960FDA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rgbClr val="097D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" hidden="1">
            <a:extLst>
              <a:ext uri="{FF2B5EF4-FFF2-40B4-BE49-F238E27FC236}">
                <a16:creationId xmlns:a16="http://schemas.microsoft.com/office/drawing/2014/main" id="{A56F1C42-4AC3-4608-B952-072B6CEED4F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87796" y="4380997"/>
            <a:ext cx="8216561" cy="8201660"/>
            <a:chOff x="5528" y="-412"/>
            <a:chExt cx="1654" cy="1651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066A9592-0ABD-4F64-8118-87CD85C4CB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118F5487-DFBB-4BDF-83E3-F8DB7F374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B2ABB7FE-870A-434C-84A3-440804818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10672B2F-7B03-4811-A681-A5D36B3ABD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8214C598-86AC-48D0-8B08-3952CA3EC1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rgbClr val="002727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4" hidden="1">
            <a:extLst>
              <a:ext uri="{FF2B5EF4-FFF2-40B4-BE49-F238E27FC236}">
                <a16:creationId xmlns:a16="http://schemas.microsoft.com/office/drawing/2014/main" id="{13A6ABB9-EE99-432E-B14C-8ECB93F66D0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1694976" y="5614262"/>
            <a:ext cx="4748156" cy="4739545"/>
            <a:chOff x="5528" y="-412"/>
            <a:chExt cx="1654" cy="1651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B82379E7-4E12-45A8-90E4-24E6A860D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7" y="511"/>
              <a:ext cx="196" cy="421"/>
            </a:xfrm>
            <a:custGeom>
              <a:avLst/>
              <a:gdLst>
                <a:gd name="T0" fmla="*/ 236 w 248"/>
                <a:gd name="T1" fmla="*/ 1 h 533"/>
                <a:gd name="T2" fmla="*/ 224 w 248"/>
                <a:gd name="T3" fmla="*/ 14 h 533"/>
                <a:gd name="T4" fmla="*/ 224 w 248"/>
                <a:gd name="T5" fmla="*/ 462 h 533"/>
                <a:gd name="T6" fmla="*/ 24 w 248"/>
                <a:gd name="T7" fmla="*/ 9 h 533"/>
                <a:gd name="T8" fmla="*/ 10 w 248"/>
                <a:gd name="T9" fmla="*/ 2 h 533"/>
                <a:gd name="T10" fmla="*/ 0 w 248"/>
                <a:gd name="T11" fmla="*/ 14 h 533"/>
                <a:gd name="T12" fmla="*/ 0 w 248"/>
                <a:gd name="T13" fmla="*/ 521 h 533"/>
                <a:gd name="T14" fmla="*/ 12 w 248"/>
                <a:gd name="T15" fmla="*/ 533 h 533"/>
                <a:gd name="T16" fmla="*/ 25 w 248"/>
                <a:gd name="T17" fmla="*/ 521 h 533"/>
                <a:gd name="T18" fmla="*/ 25 w 248"/>
                <a:gd name="T19" fmla="*/ 72 h 533"/>
                <a:gd name="T20" fmla="*/ 225 w 248"/>
                <a:gd name="T21" fmla="*/ 526 h 533"/>
                <a:gd name="T22" fmla="*/ 236 w 248"/>
                <a:gd name="T23" fmla="*/ 533 h 533"/>
                <a:gd name="T24" fmla="*/ 239 w 248"/>
                <a:gd name="T25" fmla="*/ 533 h 533"/>
                <a:gd name="T26" fmla="*/ 248 w 248"/>
                <a:gd name="T27" fmla="*/ 521 h 533"/>
                <a:gd name="T28" fmla="*/ 248 w 248"/>
                <a:gd name="T29" fmla="*/ 14 h 533"/>
                <a:gd name="T30" fmla="*/ 236 w 248"/>
                <a:gd name="T31" fmla="*/ 1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533">
                  <a:moveTo>
                    <a:pt x="236" y="1"/>
                  </a:moveTo>
                  <a:cubicBezTo>
                    <a:pt x="229" y="1"/>
                    <a:pt x="224" y="7"/>
                    <a:pt x="224" y="14"/>
                  </a:cubicBezTo>
                  <a:lnTo>
                    <a:pt x="224" y="462"/>
                  </a:lnTo>
                  <a:lnTo>
                    <a:pt x="24" y="9"/>
                  </a:lnTo>
                  <a:cubicBezTo>
                    <a:pt x="21" y="3"/>
                    <a:pt x="16" y="0"/>
                    <a:pt x="10" y="2"/>
                  </a:cubicBezTo>
                  <a:cubicBezTo>
                    <a:pt x="4" y="3"/>
                    <a:pt x="0" y="8"/>
                    <a:pt x="0" y="14"/>
                  </a:cubicBezTo>
                  <a:lnTo>
                    <a:pt x="0" y="521"/>
                  </a:lnTo>
                  <a:cubicBezTo>
                    <a:pt x="0" y="527"/>
                    <a:pt x="6" y="533"/>
                    <a:pt x="12" y="533"/>
                  </a:cubicBezTo>
                  <a:cubicBezTo>
                    <a:pt x="19" y="533"/>
                    <a:pt x="25" y="527"/>
                    <a:pt x="25" y="521"/>
                  </a:cubicBezTo>
                  <a:lnTo>
                    <a:pt x="25" y="72"/>
                  </a:lnTo>
                  <a:lnTo>
                    <a:pt x="225" y="526"/>
                  </a:lnTo>
                  <a:cubicBezTo>
                    <a:pt x="227" y="530"/>
                    <a:pt x="231" y="533"/>
                    <a:pt x="236" y="533"/>
                  </a:cubicBezTo>
                  <a:cubicBezTo>
                    <a:pt x="237" y="533"/>
                    <a:pt x="238" y="533"/>
                    <a:pt x="239" y="533"/>
                  </a:cubicBezTo>
                  <a:cubicBezTo>
                    <a:pt x="244" y="531"/>
                    <a:pt x="248" y="526"/>
                    <a:pt x="248" y="521"/>
                  </a:cubicBezTo>
                  <a:lnTo>
                    <a:pt x="248" y="14"/>
                  </a:lnTo>
                  <a:cubicBezTo>
                    <a:pt x="248" y="7"/>
                    <a:pt x="243" y="1"/>
                    <a:pt x="236" y="1"/>
                  </a:cubicBez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B1E6E3F6-C260-4440-9B01-44C5D0CED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4" y="512"/>
              <a:ext cx="163" cy="433"/>
            </a:xfrm>
            <a:custGeom>
              <a:avLst/>
              <a:gdLst>
                <a:gd name="T0" fmla="*/ 195 w 207"/>
                <a:gd name="T1" fmla="*/ 25 h 549"/>
                <a:gd name="T2" fmla="*/ 207 w 207"/>
                <a:gd name="T3" fmla="*/ 13 h 549"/>
                <a:gd name="T4" fmla="*/ 195 w 207"/>
                <a:gd name="T5" fmla="*/ 0 h 549"/>
                <a:gd name="T6" fmla="*/ 12 w 207"/>
                <a:gd name="T7" fmla="*/ 0 h 549"/>
                <a:gd name="T8" fmla="*/ 0 w 207"/>
                <a:gd name="T9" fmla="*/ 13 h 549"/>
                <a:gd name="T10" fmla="*/ 0 w 207"/>
                <a:gd name="T11" fmla="*/ 537 h 549"/>
                <a:gd name="T12" fmla="*/ 12 w 207"/>
                <a:gd name="T13" fmla="*/ 549 h 549"/>
                <a:gd name="T14" fmla="*/ 25 w 207"/>
                <a:gd name="T15" fmla="*/ 537 h 549"/>
                <a:gd name="T16" fmla="*/ 25 w 207"/>
                <a:gd name="T17" fmla="*/ 249 h 549"/>
                <a:gd name="T18" fmla="*/ 195 w 207"/>
                <a:gd name="T19" fmla="*/ 249 h 549"/>
                <a:gd name="T20" fmla="*/ 207 w 207"/>
                <a:gd name="T21" fmla="*/ 237 h 549"/>
                <a:gd name="T22" fmla="*/ 195 w 207"/>
                <a:gd name="T23" fmla="*/ 224 h 549"/>
                <a:gd name="T24" fmla="*/ 25 w 207"/>
                <a:gd name="T25" fmla="*/ 224 h 549"/>
                <a:gd name="T26" fmla="*/ 25 w 207"/>
                <a:gd name="T27" fmla="*/ 25 h 549"/>
                <a:gd name="T28" fmla="*/ 195 w 207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549">
                  <a:moveTo>
                    <a:pt x="195" y="25"/>
                  </a:moveTo>
                  <a:cubicBezTo>
                    <a:pt x="202" y="25"/>
                    <a:pt x="207" y="20"/>
                    <a:pt x="207" y="13"/>
                  </a:cubicBezTo>
                  <a:cubicBezTo>
                    <a:pt x="207" y="6"/>
                    <a:pt x="202" y="0"/>
                    <a:pt x="195" y="0"/>
                  </a:cubicBezTo>
                  <a:lnTo>
                    <a:pt x="12" y="0"/>
                  </a:lnTo>
                  <a:cubicBezTo>
                    <a:pt x="5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5" y="549"/>
                    <a:pt x="12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5" y="249"/>
                  </a:lnTo>
                  <a:cubicBezTo>
                    <a:pt x="202" y="249"/>
                    <a:pt x="207" y="243"/>
                    <a:pt x="207" y="237"/>
                  </a:cubicBezTo>
                  <a:cubicBezTo>
                    <a:pt x="207" y="230"/>
                    <a:pt x="202" y="224"/>
                    <a:pt x="195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5" y="25"/>
                  </a:ln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0269CA4C-0EC0-4F53-A60D-74411F5C2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8" y="512"/>
              <a:ext cx="164" cy="433"/>
            </a:xfrm>
            <a:custGeom>
              <a:avLst/>
              <a:gdLst>
                <a:gd name="T0" fmla="*/ 196 w 208"/>
                <a:gd name="T1" fmla="*/ 25 h 549"/>
                <a:gd name="T2" fmla="*/ 208 w 208"/>
                <a:gd name="T3" fmla="*/ 13 h 549"/>
                <a:gd name="T4" fmla="*/ 196 w 208"/>
                <a:gd name="T5" fmla="*/ 0 h 549"/>
                <a:gd name="T6" fmla="*/ 13 w 208"/>
                <a:gd name="T7" fmla="*/ 0 h 549"/>
                <a:gd name="T8" fmla="*/ 0 w 208"/>
                <a:gd name="T9" fmla="*/ 13 h 549"/>
                <a:gd name="T10" fmla="*/ 0 w 208"/>
                <a:gd name="T11" fmla="*/ 537 h 549"/>
                <a:gd name="T12" fmla="*/ 13 w 208"/>
                <a:gd name="T13" fmla="*/ 549 h 549"/>
                <a:gd name="T14" fmla="*/ 25 w 208"/>
                <a:gd name="T15" fmla="*/ 537 h 549"/>
                <a:gd name="T16" fmla="*/ 25 w 208"/>
                <a:gd name="T17" fmla="*/ 249 h 549"/>
                <a:gd name="T18" fmla="*/ 196 w 208"/>
                <a:gd name="T19" fmla="*/ 249 h 549"/>
                <a:gd name="T20" fmla="*/ 208 w 208"/>
                <a:gd name="T21" fmla="*/ 237 h 549"/>
                <a:gd name="T22" fmla="*/ 196 w 208"/>
                <a:gd name="T23" fmla="*/ 224 h 549"/>
                <a:gd name="T24" fmla="*/ 25 w 208"/>
                <a:gd name="T25" fmla="*/ 224 h 549"/>
                <a:gd name="T26" fmla="*/ 25 w 208"/>
                <a:gd name="T27" fmla="*/ 25 h 549"/>
                <a:gd name="T28" fmla="*/ 196 w 208"/>
                <a:gd name="T29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549">
                  <a:moveTo>
                    <a:pt x="196" y="25"/>
                  </a:moveTo>
                  <a:cubicBezTo>
                    <a:pt x="202" y="25"/>
                    <a:pt x="208" y="20"/>
                    <a:pt x="208" y="13"/>
                  </a:cubicBezTo>
                  <a:cubicBezTo>
                    <a:pt x="208" y="6"/>
                    <a:pt x="202" y="0"/>
                    <a:pt x="196" y="0"/>
                  </a:cubicBezTo>
                  <a:lnTo>
                    <a:pt x="13" y="0"/>
                  </a:lnTo>
                  <a:cubicBezTo>
                    <a:pt x="6" y="0"/>
                    <a:pt x="0" y="6"/>
                    <a:pt x="0" y="13"/>
                  </a:cubicBezTo>
                  <a:lnTo>
                    <a:pt x="0" y="537"/>
                  </a:lnTo>
                  <a:cubicBezTo>
                    <a:pt x="0" y="544"/>
                    <a:pt x="6" y="549"/>
                    <a:pt x="13" y="549"/>
                  </a:cubicBezTo>
                  <a:cubicBezTo>
                    <a:pt x="19" y="549"/>
                    <a:pt x="25" y="544"/>
                    <a:pt x="25" y="537"/>
                  </a:cubicBezTo>
                  <a:lnTo>
                    <a:pt x="25" y="249"/>
                  </a:lnTo>
                  <a:lnTo>
                    <a:pt x="196" y="249"/>
                  </a:lnTo>
                  <a:cubicBezTo>
                    <a:pt x="202" y="249"/>
                    <a:pt x="208" y="243"/>
                    <a:pt x="208" y="237"/>
                  </a:cubicBezTo>
                  <a:cubicBezTo>
                    <a:pt x="208" y="230"/>
                    <a:pt x="202" y="224"/>
                    <a:pt x="196" y="224"/>
                  </a:cubicBezTo>
                  <a:lnTo>
                    <a:pt x="25" y="224"/>
                  </a:lnTo>
                  <a:lnTo>
                    <a:pt x="25" y="25"/>
                  </a:lnTo>
                  <a:lnTo>
                    <a:pt x="196" y="25"/>
                  </a:ln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0FEC822-E20A-4394-816F-8ABEF4590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8" y="512"/>
              <a:ext cx="239" cy="433"/>
            </a:xfrm>
            <a:custGeom>
              <a:avLst/>
              <a:gdLst>
                <a:gd name="T0" fmla="*/ 160 w 302"/>
                <a:gd name="T1" fmla="*/ 25 h 549"/>
                <a:gd name="T2" fmla="*/ 277 w 302"/>
                <a:gd name="T3" fmla="*/ 150 h 549"/>
                <a:gd name="T4" fmla="*/ 292 w 302"/>
                <a:gd name="T5" fmla="*/ 158 h 549"/>
                <a:gd name="T6" fmla="*/ 300 w 302"/>
                <a:gd name="T7" fmla="*/ 143 h 549"/>
                <a:gd name="T8" fmla="*/ 160 w 302"/>
                <a:gd name="T9" fmla="*/ 0 h 549"/>
                <a:gd name="T10" fmla="*/ 0 w 302"/>
                <a:gd name="T11" fmla="*/ 275 h 549"/>
                <a:gd name="T12" fmla="*/ 160 w 302"/>
                <a:gd name="T13" fmla="*/ 549 h 549"/>
                <a:gd name="T14" fmla="*/ 298 w 302"/>
                <a:gd name="T15" fmla="*/ 415 h 549"/>
                <a:gd name="T16" fmla="*/ 290 w 302"/>
                <a:gd name="T17" fmla="*/ 399 h 549"/>
                <a:gd name="T18" fmla="*/ 274 w 302"/>
                <a:gd name="T19" fmla="*/ 407 h 549"/>
                <a:gd name="T20" fmla="*/ 160 w 302"/>
                <a:gd name="T21" fmla="*/ 525 h 549"/>
                <a:gd name="T22" fmla="*/ 25 w 302"/>
                <a:gd name="T23" fmla="*/ 275 h 549"/>
                <a:gd name="T24" fmla="*/ 160 w 302"/>
                <a:gd name="T25" fmla="*/ 2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" h="549">
                  <a:moveTo>
                    <a:pt x="160" y="25"/>
                  </a:moveTo>
                  <a:cubicBezTo>
                    <a:pt x="207" y="25"/>
                    <a:pt x="252" y="73"/>
                    <a:pt x="277" y="150"/>
                  </a:cubicBezTo>
                  <a:cubicBezTo>
                    <a:pt x="279" y="157"/>
                    <a:pt x="286" y="160"/>
                    <a:pt x="292" y="158"/>
                  </a:cubicBezTo>
                  <a:cubicBezTo>
                    <a:pt x="299" y="156"/>
                    <a:pt x="302" y="149"/>
                    <a:pt x="300" y="143"/>
                  </a:cubicBezTo>
                  <a:cubicBezTo>
                    <a:pt x="272" y="55"/>
                    <a:pt x="219" y="0"/>
                    <a:pt x="160" y="0"/>
                  </a:cubicBezTo>
                  <a:cubicBezTo>
                    <a:pt x="70" y="0"/>
                    <a:pt x="0" y="121"/>
                    <a:pt x="0" y="275"/>
                  </a:cubicBezTo>
                  <a:cubicBezTo>
                    <a:pt x="0" y="429"/>
                    <a:pt x="70" y="549"/>
                    <a:pt x="160" y="549"/>
                  </a:cubicBezTo>
                  <a:cubicBezTo>
                    <a:pt x="217" y="549"/>
                    <a:pt x="269" y="499"/>
                    <a:pt x="298" y="415"/>
                  </a:cubicBezTo>
                  <a:cubicBezTo>
                    <a:pt x="300" y="409"/>
                    <a:pt x="296" y="402"/>
                    <a:pt x="290" y="399"/>
                  </a:cubicBezTo>
                  <a:cubicBezTo>
                    <a:pt x="283" y="397"/>
                    <a:pt x="276" y="401"/>
                    <a:pt x="274" y="407"/>
                  </a:cubicBezTo>
                  <a:cubicBezTo>
                    <a:pt x="249" y="480"/>
                    <a:pt x="205" y="525"/>
                    <a:pt x="160" y="525"/>
                  </a:cubicBezTo>
                  <a:cubicBezTo>
                    <a:pt x="85" y="525"/>
                    <a:pt x="25" y="412"/>
                    <a:pt x="25" y="275"/>
                  </a:cubicBezTo>
                  <a:cubicBezTo>
                    <a:pt x="25" y="137"/>
                    <a:pt x="85" y="25"/>
                    <a:pt x="160" y="25"/>
                  </a:cubicBezTo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A098589-144D-4CE3-A703-23B1D3098D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8" y="-412"/>
              <a:ext cx="1654" cy="1651"/>
            </a:xfrm>
            <a:custGeom>
              <a:avLst/>
              <a:gdLst>
                <a:gd name="T0" fmla="*/ 1046 w 2091"/>
                <a:gd name="T1" fmla="*/ 2067 h 2092"/>
                <a:gd name="T2" fmla="*/ 25 w 2091"/>
                <a:gd name="T3" fmla="*/ 1047 h 2092"/>
                <a:gd name="T4" fmla="*/ 2067 w 2091"/>
                <a:gd name="T5" fmla="*/ 1047 h 2092"/>
                <a:gd name="T6" fmla="*/ 1046 w 2091"/>
                <a:gd name="T7" fmla="*/ 2067 h 2092"/>
                <a:gd name="T8" fmla="*/ 1506 w 2091"/>
                <a:gd name="T9" fmla="*/ 567 h 2092"/>
                <a:gd name="T10" fmla="*/ 1913 w 2091"/>
                <a:gd name="T11" fmla="*/ 1022 h 2092"/>
                <a:gd name="T12" fmla="*/ 1506 w 2091"/>
                <a:gd name="T13" fmla="*/ 1022 h 2092"/>
                <a:gd name="T14" fmla="*/ 1506 w 2091"/>
                <a:gd name="T15" fmla="*/ 567 h 2092"/>
                <a:gd name="T16" fmla="*/ 614 w 2091"/>
                <a:gd name="T17" fmla="*/ 567 h 2092"/>
                <a:gd name="T18" fmla="*/ 1020 w 2091"/>
                <a:gd name="T19" fmla="*/ 1022 h 2092"/>
                <a:gd name="T20" fmla="*/ 614 w 2091"/>
                <a:gd name="T21" fmla="*/ 1022 h 2092"/>
                <a:gd name="T22" fmla="*/ 614 w 2091"/>
                <a:gd name="T23" fmla="*/ 567 h 2092"/>
                <a:gd name="T24" fmla="*/ 179 w 2091"/>
                <a:gd name="T25" fmla="*/ 1022 h 2092"/>
                <a:gd name="T26" fmla="*/ 589 w 2091"/>
                <a:gd name="T27" fmla="*/ 563 h 2092"/>
                <a:gd name="T28" fmla="*/ 589 w 2091"/>
                <a:gd name="T29" fmla="*/ 1022 h 2092"/>
                <a:gd name="T30" fmla="*/ 179 w 2091"/>
                <a:gd name="T31" fmla="*/ 1022 h 2092"/>
                <a:gd name="T32" fmla="*/ 1075 w 2091"/>
                <a:gd name="T33" fmla="*/ 1022 h 2092"/>
                <a:gd name="T34" fmla="*/ 1482 w 2091"/>
                <a:gd name="T35" fmla="*/ 567 h 2092"/>
                <a:gd name="T36" fmla="*/ 1482 w 2091"/>
                <a:gd name="T37" fmla="*/ 1022 h 2092"/>
                <a:gd name="T38" fmla="*/ 1075 w 2091"/>
                <a:gd name="T39" fmla="*/ 1022 h 2092"/>
                <a:gd name="T40" fmla="*/ 1046 w 2091"/>
                <a:gd name="T41" fmla="*/ 25 h 2092"/>
                <a:gd name="T42" fmla="*/ 2066 w 2091"/>
                <a:gd name="T43" fmla="*/ 1022 h 2092"/>
                <a:gd name="T44" fmla="*/ 1946 w 2091"/>
                <a:gd name="T45" fmla="*/ 1022 h 2092"/>
                <a:gd name="T46" fmla="*/ 1503 w 2091"/>
                <a:gd name="T47" fmla="*/ 527 h 2092"/>
                <a:gd name="T48" fmla="*/ 1503 w 2091"/>
                <a:gd name="T49" fmla="*/ 526 h 2092"/>
                <a:gd name="T50" fmla="*/ 1502 w 2091"/>
                <a:gd name="T51" fmla="*/ 526 h 2092"/>
                <a:gd name="T52" fmla="*/ 1502 w 2091"/>
                <a:gd name="T53" fmla="*/ 526 h 2092"/>
                <a:gd name="T54" fmla="*/ 1501 w 2091"/>
                <a:gd name="T55" fmla="*/ 525 h 2092"/>
                <a:gd name="T56" fmla="*/ 1499 w 2091"/>
                <a:gd name="T57" fmla="*/ 524 h 2092"/>
                <a:gd name="T58" fmla="*/ 1498 w 2091"/>
                <a:gd name="T59" fmla="*/ 523 h 2092"/>
                <a:gd name="T60" fmla="*/ 1496 w 2091"/>
                <a:gd name="T61" fmla="*/ 523 h 2092"/>
                <a:gd name="T62" fmla="*/ 1494 w 2091"/>
                <a:gd name="T63" fmla="*/ 523 h 2092"/>
                <a:gd name="T64" fmla="*/ 1494 w 2091"/>
                <a:gd name="T65" fmla="*/ 523 h 2092"/>
                <a:gd name="T66" fmla="*/ 1494 w 2091"/>
                <a:gd name="T67" fmla="*/ 523 h 2092"/>
                <a:gd name="T68" fmla="*/ 1492 w 2091"/>
                <a:gd name="T69" fmla="*/ 523 h 2092"/>
                <a:gd name="T70" fmla="*/ 1489 w 2091"/>
                <a:gd name="T71" fmla="*/ 523 h 2092"/>
                <a:gd name="T72" fmla="*/ 1489 w 2091"/>
                <a:gd name="T73" fmla="*/ 524 h 2092"/>
                <a:gd name="T74" fmla="*/ 1487 w 2091"/>
                <a:gd name="T75" fmla="*/ 525 h 2092"/>
                <a:gd name="T76" fmla="*/ 1486 w 2091"/>
                <a:gd name="T77" fmla="*/ 526 h 2092"/>
                <a:gd name="T78" fmla="*/ 1485 w 2091"/>
                <a:gd name="T79" fmla="*/ 526 h 2092"/>
                <a:gd name="T80" fmla="*/ 1485 w 2091"/>
                <a:gd name="T81" fmla="*/ 526 h 2092"/>
                <a:gd name="T82" fmla="*/ 1485 w 2091"/>
                <a:gd name="T83" fmla="*/ 527 h 2092"/>
                <a:gd name="T84" fmla="*/ 1048 w 2091"/>
                <a:gd name="T85" fmla="*/ 1016 h 2092"/>
                <a:gd name="T86" fmla="*/ 610 w 2091"/>
                <a:gd name="T87" fmla="*/ 527 h 2092"/>
                <a:gd name="T88" fmla="*/ 610 w 2091"/>
                <a:gd name="T89" fmla="*/ 526 h 2092"/>
                <a:gd name="T90" fmla="*/ 608 w 2091"/>
                <a:gd name="T91" fmla="*/ 525 h 2092"/>
                <a:gd name="T92" fmla="*/ 606 w 2091"/>
                <a:gd name="T93" fmla="*/ 524 h 2092"/>
                <a:gd name="T94" fmla="*/ 604 w 2091"/>
                <a:gd name="T95" fmla="*/ 523 h 2092"/>
                <a:gd name="T96" fmla="*/ 602 w 2091"/>
                <a:gd name="T97" fmla="*/ 523 h 2092"/>
                <a:gd name="T98" fmla="*/ 601 w 2091"/>
                <a:gd name="T99" fmla="*/ 523 h 2092"/>
                <a:gd name="T100" fmla="*/ 600 w 2091"/>
                <a:gd name="T101" fmla="*/ 523 h 2092"/>
                <a:gd name="T102" fmla="*/ 599 w 2091"/>
                <a:gd name="T103" fmla="*/ 523 h 2092"/>
                <a:gd name="T104" fmla="*/ 588 w 2091"/>
                <a:gd name="T105" fmla="*/ 527 h 2092"/>
                <a:gd name="T106" fmla="*/ 146 w 2091"/>
                <a:gd name="T107" fmla="*/ 1022 h 2092"/>
                <a:gd name="T108" fmla="*/ 25 w 2091"/>
                <a:gd name="T109" fmla="*/ 1022 h 2092"/>
                <a:gd name="T110" fmla="*/ 1046 w 2091"/>
                <a:gd name="T111" fmla="*/ 25 h 2092"/>
                <a:gd name="T112" fmla="*/ 1046 w 2091"/>
                <a:gd name="T113" fmla="*/ 0 h 2092"/>
                <a:gd name="T114" fmla="*/ 0 w 2091"/>
                <a:gd name="T115" fmla="*/ 1046 h 2092"/>
                <a:gd name="T116" fmla="*/ 1046 w 2091"/>
                <a:gd name="T117" fmla="*/ 2092 h 2092"/>
                <a:gd name="T118" fmla="*/ 2091 w 2091"/>
                <a:gd name="T119" fmla="*/ 1046 h 2092"/>
                <a:gd name="T120" fmla="*/ 1046 w 2091"/>
                <a:gd name="T121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91" h="2092">
                  <a:moveTo>
                    <a:pt x="1046" y="2067"/>
                  </a:moveTo>
                  <a:cubicBezTo>
                    <a:pt x="483" y="2067"/>
                    <a:pt x="25" y="1609"/>
                    <a:pt x="25" y="1047"/>
                  </a:cubicBezTo>
                  <a:lnTo>
                    <a:pt x="2067" y="1047"/>
                  </a:lnTo>
                  <a:cubicBezTo>
                    <a:pt x="2066" y="1609"/>
                    <a:pt x="1608" y="2067"/>
                    <a:pt x="1046" y="2067"/>
                  </a:cubicBezTo>
                  <a:close/>
                  <a:moveTo>
                    <a:pt x="1506" y="567"/>
                  </a:moveTo>
                  <a:lnTo>
                    <a:pt x="1913" y="1022"/>
                  </a:lnTo>
                  <a:lnTo>
                    <a:pt x="1506" y="1022"/>
                  </a:lnTo>
                  <a:lnTo>
                    <a:pt x="1506" y="567"/>
                  </a:lnTo>
                  <a:close/>
                  <a:moveTo>
                    <a:pt x="614" y="567"/>
                  </a:moveTo>
                  <a:lnTo>
                    <a:pt x="1020" y="1022"/>
                  </a:lnTo>
                  <a:lnTo>
                    <a:pt x="614" y="1022"/>
                  </a:lnTo>
                  <a:lnTo>
                    <a:pt x="614" y="567"/>
                  </a:lnTo>
                  <a:close/>
                  <a:moveTo>
                    <a:pt x="179" y="1022"/>
                  </a:moveTo>
                  <a:lnTo>
                    <a:pt x="589" y="563"/>
                  </a:lnTo>
                  <a:lnTo>
                    <a:pt x="589" y="1022"/>
                  </a:lnTo>
                  <a:lnTo>
                    <a:pt x="179" y="1022"/>
                  </a:lnTo>
                  <a:close/>
                  <a:moveTo>
                    <a:pt x="1075" y="1022"/>
                  </a:moveTo>
                  <a:lnTo>
                    <a:pt x="1482" y="567"/>
                  </a:lnTo>
                  <a:lnTo>
                    <a:pt x="1482" y="1022"/>
                  </a:lnTo>
                  <a:lnTo>
                    <a:pt x="1075" y="1022"/>
                  </a:lnTo>
                  <a:close/>
                  <a:moveTo>
                    <a:pt x="1046" y="25"/>
                  </a:moveTo>
                  <a:cubicBezTo>
                    <a:pt x="1601" y="25"/>
                    <a:pt x="2053" y="470"/>
                    <a:pt x="2066" y="1022"/>
                  </a:cubicBezTo>
                  <a:lnTo>
                    <a:pt x="1946" y="1022"/>
                  </a:lnTo>
                  <a:lnTo>
                    <a:pt x="1503" y="527"/>
                  </a:lnTo>
                  <a:cubicBezTo>
                    <a:pt x="1503" y="527"/>
                    <a:pt x="1503" y="527"/>
                    <a:pt x="1503" y="526"/>
                  </a:cubicBezTo>
                  <a:cubicBezTo>
                    <a:pt x="1503" y="526"/>
                    <a:pt x="1502" y="526"/>
                    <a:pt x="1502" y="526"/>
                  </a:cubicBezTo>
                  <a:cubicBezTo>
                    <a:pt x="1502" y="526"/>
                    <a:pt x="1502" y="526"/>
                    <a:pt x="1502" y="526"/>
                  </a:cubicBezTo>
                  <a:cubicBezTo>
                    <a:pt x="1502" y="525"/>
                    <a:pt x="1501" y="525"/>
                    <a:pt x="1501" y="525"/>
                  </a:cubicBezTo>
                  <a:cubicBezTo>
                    <a:pt x="1500" y="524"/>
                    <a:pt x="1499" y="524"/>
                    <a:pt x="1499" y="524"/>
                  </a:cubicBezTo>
                  <a:cubicBezTo>
                    <a:pt x="1499" y="524"/>
                    <a:pt x="1498" y="524"/>
                    <a:pt x="1498" y="523"/>
                  </a:cubicBezTo>
                  <a:cubicBezTo>
                    <a:pt x="1498" y="523"/>
                    <a:pt x="1497" y="523"/>
                    <a:pt x="1496" y="523"/>
                  </a:cubicBezTo>
                  <a:cubicBezTo>
                    <a:pt x="1496" y="523"/>
                    <a:pt x="1495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4" y="523"/>
                    <a:pt x="1494" y="523"/>
                    <a:pt x="1494" y="523"/>
                  </a:cubicBezTo>
                  <a:cubicBezTo>
                    <a:pt x="1493" y="523"/>
                    <a:pt x="1492" y="523"/>
                    <a:pt x="1492" y="523"/>
                  </a:cubicBezTo>
                  <a:cubicBezTo>
                    <a:pt x="1491" y="523"/>
                    <a:pt x="1490" y="523"/>
                    <a:pt x="1489" y="523"/>
                  </a:cubicBezTo>
                  <a:cubicBezTo>
                    <a:pt x="1489" y="524"/>
                    <a:pt x="1489" y="524"/>
                    <a:pt x="1489" y="524"/>
                  </a:cubicBezTo>
                  <a:cubicBezTo>
                    <a:pt x="1488" y="524"/>
                    <a:pt x="1488" y="524"/>
                    <a:pt x="1487" y="525"/>
                  </a:cubicBezTo>
                  <a:cubicBezTo>
                    <a:pt x="1487" y="525"/>
                    <a:pt x="1486" y="525"/>
                    <a:pt x="1486" y="526"/>
                  </a:cubicBezTo>
                  <a:cubicBezTo>
                    <a:pt x="1486" y="526"/>
                    <a:pt x="1485" y="526"/>
                    <a:pt x="1485" y="526"/>
                  </a:cubicBezTo>
                  <a:cubicBezTo>
                    <a:pt x="1485" y="526"/>
                    <a:pt x="1485" y="526"/>
                    <a:pt x="1485" y="526"/>
                  </a:cubicBezTo>
                  <a:cubicBezTo>
                    <a:pt x="1485" y="527"/>
                    <a:pt x="1485" y="527"/>
                    <a:pt x="1485" y="527"/>
                  </a:cubicBezTo>
                  <a:lnTo>
                    <a:pt x="1048" y="1016"/>
                  </a:lnTo>
                  <a:lnTo>
                    <a:pt x="610" y="527"/>
                  </a:lnTo>
                  <a:cubicBezTo>
                    <a:pt x="610" y="527"/>
                    <a:pt x="610" y="527"/>
                    <a:pt x="610" y="526"/>
                  </a:cubicBezTo>
                  <a:cubicBezTo>
                    <a:pt x="610" y="526"/>
                    <a:pt x="609" y="525"/>
                    <a:pt x="608" y="525"/>
                  </a:cubicBezTo>
                  <a:cubicBezTo>
                    <a:pt x="607" y="524"/>
                    <a:pt x="607" y="524"/>
                    <a:pt x="606" y="524"/>
                  </a:cubicBezTo>
                  <a:cubicBezTo>
                    <a:pt x="606" y="523"/>
                    <a:pt x="605" y="523"/>
                    <a:pt x="604" y="523"/>
                  </a:cubicBezTo>
                  <a:cubicBezTo>
                    <a:pt x="603" y="523"/>
                    <a:pt x="603" y="523"/>
                    <a:pt x="602" y="523"/>
                  </a:cubicBezTo>
                  <a:cubicBezTo>
                    <a:pt x="601" y="523"/>
                    <a:pt x="601" y="523"/>
                    <a:pt x="601" y="523"/>
                  </a:cubicBezTo>
                  <a:cubicBezTo>
                    <a:pt x="601" y="523"/>
                    <a:pt x="600" y="523"/>
                    <a:pt x="600" y="523"/>
                  </a:cubicBezTo>
                  <a:cubicBezTo>
                    <a:pt x="600" y="523"/>
                    <a:pt x="599" y="523"/>
                    <a:pt x="599" y="523"/>
                  </a:cubicBezTo>
                  <a:cubicBezTo>
                    <a:pt x="595" y="522"/>
                    <a:pt x="591" y="523"/>
                    <a:pt x="588" y="527"/>
                  </a:cubicBezTo>
                  <a:lnTo>
                    <a:pt x="146" y="1022"/>
                  </a:lnTo>
                  <a:lnTo>
                    <a:pt x="25" y="1022"/>
                  </a:lnTo>
                  <a:cubicBezTo>
                    <a:pt x="38" y="470"/>
                    <a:pt x="491" y="25"/>
                    <a:pt x="1046" y="25"/>
                  </a:cubicBezTo>
                  <a:close/>
                  <a:moveTo>
                    <a:pt x="1046" y="0"/>
                  </a:moveTo>
                  <a:cubicBezTo>
                    <a:pt x="469" y="0"/>
                    <a:pt x="0" y="469"/>
                    <a:pt x="0" y="1046"/>
                  </a:cubicBezTo>
                  <a:cubicBezTo>
                    <a:pt x="0" y="1622"/>
                    <a:pt x="469" y="2092"/>
                    <a:pt x="1046" y="2092"/>
                  </a:cubicBezTo>
                  <a:cubicBezTo>
                    <a:pt x="1622" y="2092"/>
                    <a:pt x="2091" y="1622"/>
                    <a:pt x="2091" y="1046"/>
                  </a:cubicBezTo>
                  <a:cubicBezTo>
                    <a:pt x="2091" y="469"/>
                    <a:pt x="1622" y="0"/>
                    <a:pt x="1046" y="0"/>
                  </a:cubicBezTo>
                  <a:close/>
                </a:path>
              </a:pathLst>
            </a:custGeom>
            <a:solidFill>
              <a:srgbClr val="427472">
                <a:alpha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731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2.wmf"/><Relationship Id="rId4" Type="http://schemas.openxmlformats.org/officeDocument/2006/relationships/image" Target="../media/image23.jpg"/><Relationship Id="rId9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99FD3-B2D0-4EF3-8443-B52761A7F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Det </a:t>
            </a:r>
            <a:r>
              <a:rPr lang="en-GB" dirty="0" err="1"/>
              <a:t>Nationale</a:t>
            </a:r>
            <a:r>
              <a:rPr lang="en-GB" dirty="0"/>
              <a:t> </a:t>
            </a:r>
            <a:r>
              <a:rPr lang="en-GB" dirty="0" err="1"/>
              <a:t>Center</a:t>
            </a:r>
            <a:r>
              <a:rPr lang="en-GB" dirty="0"/>
              <a:t> for </a:t>
            </a:r>
            <a:r>
              <a:rPr lang="en-GB" dirty="0" err="1"/>
              <a:t>Fremmedsprog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9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Evaluering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2168769"/>
            <a:ext cx="11012488" cy="414154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Sidste gang diskuterede vi skriftlige og mundtlige beskrivelser fra CEFR og deres rolle i lærerfeedback og selvevaluering.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...men de faglige/fælles mål kræver mere end det (sprog og indhold)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Derfor inkluderer vi </a:t>
            </a:r>
            <a:r>
              <a:rPr lang="da-DK" b="1" dirty="0"/>
              <a:t>MEDIATION</a:t>
            </a:r>
            <a:r>
              <a:rPr lang="da-DK" dirty="0"/>
              <a:t> i dag.</a:t>
            </a:r>
          </a:p>
        </p:txBody>
      </p:sp>
    </p:spTree>
    <p:extLst>
      <p:ext uri="{BB962C8B-B14F-4D97-AF65-F5344CB8AC3E}">
        <p14:creationId xmlns:p14="http://schemas.microsoft.com/office/powerpoint/2010/main" val="192169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Mediation: </a:t>
            </a:r>
            <a:r>
              <a:rPr lang="en-GB" dirty="0" err="1"/>
              <a:t>Hvad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det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4" y="2133600"/>
            <a:ext cx="5929068" cy="4141544"/>
          </a:xfrm>
        </p:spPr>
        <p:txBody>
          <a:bodyPr/>
          <a:lstStyle/>
          <a:p>
            <a:r>
              <a:rPr lang="da-DK" dirty="0"/>
              <a:t>Formidling af begreber, idéer, tekster osv.</a:t>
            </a:r>
          </a:p>
          <a:p>
            <a:r>
              <a:rPr lang="da-DK" dirty="0"/>
              <a:t>Opsummering, forklaring, evaluering ressourcer osv.</a:t>
            </a:r>
          </a:p>
          <a:p>
            <a:r>
              <a:rPr lang="da-DK" dirty="0"/>
              <a:t>Oversættelse</a:t>
            </a:r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33" y="1860778"/>
            <a:ext cx="5498122" cy="254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6154" y="4407877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(CEFR CV, 2020)</a:t>
            </a:r>
          </a:p>
        </p:txBody>
      </p:sp>
    </p:spTree>
    <p:extLst>
      <p:ext uri="{BB962C8B-B14F-4D97-AF65-F5344CB8AC3E}">
        <p14:creationId xmlns:p14="http://schemas.microsoft.com/office/powerpoint/2010/main" val="153750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Relevante</a:t>
            </a:r>
            <a:r>
              <a:rPr lang="en-GB" dirty="0"/>
              <a:t> mediation </a:t>
            </a:r>
            <a:r>
              <a:rPr lang="en-GB" dirty="0" err="1"/>
              <a:t>skalaer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5" y="1392116"/>
            <a:ext cx="53244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61" y="1515817"/>
            <a:ext cx="5321935" cy="227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5" y="4116266"/>
            <a:ext cx="532447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70" y="3789752"/>
            <a:ext cx="5305426" cy="2998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561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>
                <a:solidFill>
                  <a:schemeClr val="accent1"/>
                </a:solidFill>
              </a:rPr>
              <a:t>Mediation</a:t>
            </a:r>
            <a:r>
              <a:rPr lang="da-DK" sz="4000" dirty="0">
                <a:solidFill>
                  <a:schemeClr val="accent1"/>
                </a:solidFill>
              </a:rPr>
              <a:t>: Diskutér med kollegaer</a:t>
            </a:r>
            <a:br>
              <a:rPr lang="da-DK" sz="4000" dirty="0">
                <a:solidFill>
                  <a:schemeClr val="accent1"/>
                </a:solidFill>
              </a:rPr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989" y="1934918"/>
            <a:ext cx="9499917" cy="191694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3000" dirty="0">
                <a:solidFill>
                  <a:schemeClr val="accent1"/>
                </a:solidFill>
              </a:rPr>
              <a:t>Er </a:t>
            </a:r>
            <a:r>
              <a:rPr lang="da-DK" sz="3000" dirty="0" err="1">
                <a:solidFill>
                  <a:schemeClr val="accent1"/>
                </a:solidFill>
              </a:rPr>
              <a:t>mediation</a:t>
            </a:r>
            <a:r>
              <a:rPr lang="da-DK" sz="3000" dirty="0">
                <a:solidFill>
                  <a:schemeClr val="accent1"/>
                </a:solidFill>
              </a:rPr>
              <a:t> relevant?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3000" dirty="0">
                <a:solidFill>
                  <a:schemeClr val="accent1"/>
                </a:solidFill>
              </a:rPr>
              <a:t>Hvordan kan du bruge </a:t>
            </a:r>
            <a:r>
              <a:rPr lang="da-DK" sz="3000" dirty="0" err="1">
                <a:solidFill>
                  <a:schemeClr val="accent1"/>
                </a:solidFill>
              </a:rPr>
              <a:t>mediation</a:t>
            </a:r>
            <a:r>
              <a:rPr lang="da-DK" sz="3000" dirty="0">
                <a:solidFill>
                  <a:schemeClr val="accent1"/>
                </a:solidFill>
              </a:rPr>
              <a:t> i evaluering og feedback?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a-DK" sz="3000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a-DK" sz="24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13</a:t>
            </a:fld>
            <a:endParaRPr lang="da-DK" dirty="0"/>
          </a:p>
        </p:txBody>
      </p:sp>
      <p:sp>
        <p:nvSpPr>
          <p:cNvPr id="8" name="AutoShape 6" descr="You've Got Ten Minutes, Make Them Count - Willory - HR and Payroll  specialized firm serving the midwest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00" y="35649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07" y="115453"/>
            <a:ext cx="11012488" cy="865186"/>
          </a:xfrm>
        </p:spPr>
        <p:txBody>
          <a:bodyPr/>
          <a:lstStyle/>
          <a:p>
            <a:r>
              <a:rPr lang="da-DK" dirty="0"/>
              <a:t>Program: Fra CEFR til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67" y="980639"/>
            <a:ext cx="11105733" cy="501463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9.45 - 10.00	Kaffe og te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10.00 - 10.15 	Velkommen og opsamling fra Workshop I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10.15 - 10.35 	Evaluering og feedback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bg1">
                    <a:lumMod val="75000"/>
                  </a:schemeClr>
                </a:solidFill>
                <a:effectLst/>
              </a:rPr>
              <a:t>Kl. 10.35 - 11.00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a-DK" sz="2400" dirty="0" err="1">
                <a:solidFill>
                  <a:schemeClr val="bg1">
                    <a:lumMod val="75000"/>
                  </a:schemeClr>
                </a:solidFill>
              </a:rPr>
              <a:t>Mediation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: Hvad er det?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accent1"/>
                </a:solidFill>
                <a:effectLst/>
              </a:rPr>
              <a:t>Kl. 11.00 </a:t>
            </a:r>
            <a:r>
              <a:rPr lang="da-DK" sz="2400" dirty="0">
                <a:solidFill>
                  <a:schemeClr val="accent1"/>
                </a:solidFill>
              </a:rPr>
              <a:t>- 12.00	Linket mellem CEFR, vurderingskriterier og faglig/fælles mål 	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12.00 - 13.00 	Frokost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13.00 - 14.15 	Gruppearbejde: feedback til mundtlig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14.15 - 14.45 	Kaffepause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14.45 - 15.45 	Gruppearbejde: feedback til skriftlig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15.45 – 16.00	Kort pause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16.00 - 17.00 	Opsamling på dagen og udvikling af online materialer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accent1"/>
                </a:solidFill>
              </a:rPr>
              <a:t/>
            </a:r>
            <a:br>
              <a:rPr lang="da-DK" sz="1800" dirty="0">
                <a:solidFill>
                  <a:schemeClr val="accent1"/>
                </a:solidFill>
              </a:rPr>
            </a:br>
            <a:endParaRPr lang="da-DK" sz="1800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80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8" y="198683"/>
            <a:ext cx="11012488" cy="865186"/>
          </a:xfrm>
        </p:spPr>
        <p:txBody>
          <a:bodyPr/>
          <a:lstStyle/>
          <a:p>
            <a:r>
              <a:rPr lang="en-GB" dirty="0" err="1"/>
              <a:t>Engelsk</a:t>
            </a:r>
            <a:r>
              <a:rPr lang="en-GB" dirty="0"/>
              <a:t> B, </a:t>
            </a:r>
            <a:r>
              <a:rPr lang="en-GB" dirty="0" err="1"/>
              <a:t>stx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98" y="1063870"/>
            <a:ext cx="6223487" cy="46218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2274277"/>
            <a:ext cx="6459415" cy="140676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0" y="4290646"/>
            <a:ext cx="6459415" cy="15943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92" y="198682"/>
            <a:ext cx="5509846" cy="54870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2185" y="738555"/>
            <a:ext cx="5767753" cy="27080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3950677" y="23446"/>
            <a:ext cx="2309446" cy="902677"/>
          </a:xfrm>
          <a:prstGeom prst="wedgeRoundRectCallout">
            <a:avLst>
              <a:gd name="adj1" fmla="val -42390"/>
              <a:gd name="adj2" fmla="val 94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CEFR, 2001</a:t>
            </a:r>
          </a:p>
          <a:p>
            <a:pPr algn="ctr"/>
            <a:r>
              <a:rPr lang="da-DK" dirty="0"/>
              <a:t>(gamle version; overordnede skala)</a:t>
            </a:r>
          </a:p>
        </p:txBody>
      </p:sp>
    </p:spTree>
    <p:extLst>
      <p:ext uri="{BB962C8B-B14F-4D97-AF65-F5344CB8AC3E}">
        <p14:creationId xmlns:p14="http://schemas.microsoft.com/office/powerpoint/2010/main" val="21898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8" y="198683"/>
            <a:ext cx="11012488" cy="865186"/>
          </a:xfrm>
        </p:spPr>
        <p:txBody>
          <a:bodyPr/>
          <a:lstStyle/>
          <a:p>
            <a:r>
              <a:rPr lang="en-GB" dirty="0" err="1"/>
              <a:t>Engelsk</a:t>
            </a:r>
            <a:r>
              <a:rPr lang="en-GB" dirty="0"/>
              <a:t> B, </a:t>
            </a:r>
            <a:r>
              <a:rPr lang="en-GB" dirty="0" err="1"/>
              <a:t>stx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98" y="1063870"/>
            <a:ext cx="5332533" cy="46218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2274277"/>
            <a:ext cx="5451231" cy="140676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0" y="4290646"/>
            <a:ext cx="5451231" cy="151227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31" y="3018712"/>
            <a:ext cx="6746478" cy="266697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714789">
            <a:off x="5022111" y="4224713"/>
            <a:ext cx="668216" cy="386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231" y="85785"/>
            <a:ext cx="6746479" cy="225513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714789">
            <a:off x="4916604" y="2088185"/>
            <a:ext cx="668216" cy="386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8" y="198683"/>
            <a:ext cx="11012488" cy="865186"/>
          </a:xfrm>
        </p:spPr>
        <p:txBody>
          <a:bodyPr/>
          <a:lstStyle/>
          <a:p>
            <a:r>
              <a:rPr lang="en-GB" dirty="0" err="1"/>
              <a:t>Engelsk</a:t>
            </a:r>
            <a:r>
              <a:rPr lang="en-GB" dirty="0"/>
              <a:t> B, </a:t>
            </a:r>
            <a:r>
              <a:rPr lang="en-GB" dirty="0" err="1"/>
              <a:t>stx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790"/>
          <a:stretch/>
        </p:blipFill>
        <p:spPr>
          <a:xfrm>
            <a:off x="118699" y="961294"/>
            <a:ext cx="5789732" cy="3130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96" y="3953719"/>
            <a:ext cx="5789735" cy="230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786" y="961294"/>
            <a:ext cx="5826368" cy="2453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786" y="3415127"/>
            <a:ext cx="5826368" cy="11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6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76" y="209791"/>
            <a:ext cx="11012488" cy="865186"/>
          </a:xfrm>
        </p:spPr>
        <p:txBody>
          <a:bodyPr/>
          <a:lstStyle/>
          <a:p>
            <a:r>
              <a:rPr lang="en-GB" dirty="0" err="1"/>
              <a:t>Engelsk</a:t>
            </a:r>
            <a:r>
              <a:rPr lang="en-GB" dirty="0"/>
              <a:t> B, </a:t>
            </a:r>
            <a:r>
              <a:rPr lang="en-GB" dirty="0" err="1"/>
              <a:t>stx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4" y="198680"/>
            <a:ext cx="5509846" cy="54870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42185" y="738555"/>
            <a:ext cx="5767753" cy="27080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9936343">
            <a:off x="5806356" y="2584631"/>
            <a:ext cx="668216" cy="386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7" y="938666"/>
            <a:ext cx="5321935" cy="227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76" y="3212601"/>
            <a:ext cx="5305426" cy="2998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620714"/>
            <a:ext cx="11687908" cy="865186"/>
          </a:xfrm>
        </p:spPr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Linket mellem CEFR, kriterier og faglige/fælles mål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2403231"/>
            <a:ext cx="11012488" cy="3907082"/>
          </a:xfrm>
        </p:spPr>
        <p:txBody>
          <a:bodyPr/>
          <a:lstStyle/>
          <a:p>
            <a:r>
              <a:rPr lang="en-GB" dirty="0" err="1"/>
              <a:t>Læs</a:t>
            </a:r>
            <a:r>
              <a:rPr lang="en-GB" dirty="0"/>
              <a:t> </a:t>
            </a:r>
            <a:r>
              <a:rPr lang="en-GB" dirty="0" err="1"/>
              <a:t>faglige</a:t>
            </a:r>
            <a:r>
              <a:rPr lang="en-GB" dirty="0"/>
              <a:t>/</a:t>
            </a:r>
            <a:r>
              <a:rPr lang="en-GB" dirty="0" err="1"/>
              <a:t>fælles</a:t>
            </a:r>
            <a:r>
              <a:rPr lang="en-GB" dirty="0"/>
              <a:t> </a:t>
            </a:r>
            <a:r>
              <a:rPr lang="en-GB" dirty="0" err="1"/>
              <a:t>mål</a:t>
            </a:r>
            <a:r>
              <a:rPr lang="en-GB" dirty="0"/>
              <a:t> (FM)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vurderings</a:t>
            </a:r>
            <a:r>
              <a:rPr lang="en-GB" dirty="0"/>
              <a:t>/</a:t>
            </a:r>
            <a:r>
              <a:rPr lang="en-GB" dirty="0" err="1"/>
              <a:t>bedømmelseskriterier</a:t>
            </a:r>
            <a:r>
              <a:rPr lang="en-GB" dirty="0"/>
              <a:t> (VBK) </a:t>
            </a:r>
            <a:r>
              <a:rPr lang="en-GB" dirty="0" err="1"/>
              <a:t>og</a:t>
            </a:r>
            <a:r>
              <a:rPr lang="en-GB" dirty="0"/>
              <a:t> link </a:t>
            </a:r>
            <a:r>
              <a:rPr lang="en-GB" dirty="0" err="1"/>
              <a:t>dem</a:t>
            </a:r>
            <a:r>
              <a:rPr lang="en-GB" dirty="0"/>
              <a:t> med </a:t>
            </a:r>
            <a:r>
              <a:rPr lang="en-GB" dirty="0" err="1"/>
              <a:t>det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CEFR </a:t>
            </a:r>
            <a:r>
              <a:rPr lang="en-GB" dirty="0" err="1"/>
              <a:t>niveau</a:t>
            </a:r>
            <a:endParaRPr lang="en-GB" dirty="0"/>
          </a:p>
          <a:p>
            <a:r>
              <a:rPr lang="en-GB" dirty="0" err="1"/>
              <a:t>Prøv</a:t>
            </a:r>
            <a:r>
              <a:rPr lang="en-GB" dirty="0"/>
              <a:t> at </a:t>
            </a:r>
            <a:r>
              <a:rPr lang="en-GB" dirty="0" err="1"/>
              <a:t>bruge</a:t>
            </a:r>
            <a:r>
              <a:rPr lang="en-GB" dirty="0"/>
              <a:t> de </a:t>
            </a:r>
            <a:r>
              <a:rPr lang="en-GB" dirty="0" err="1"/>
              <a:t>mundtlige</a:t>
            </a:r>
            <a:r>
              <a:rPr lang="en-GB" dirty="0"/>
              <a:t>, de </a:t>
            </a:r>
            <a:r>
              <a:rPr lang="en-GB" dirty="0" err="1"/>
              <a:t>skriftlige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mediation-</a:t>
            </a:r>
            <a:r>
              <a:rPr lang="en-GB" dirty="0" err="1"/>
              <a:t>skalaer</a:t>
            </a:r>
            <a:endParaRPr lang="en-GB" dirty="0"/>
          </a:p>
          <a:p>
            <a:r>
              <a:rPr lang="en-GB" dirty="0" err="1"/>
              <a:t>Præsentér</a:t>
            </a:r>
            <a:r>
              <a:rPr lang="en-GB" dirty="0"/>
              <a:t> </a:t>
            </a:r>
            <a:r>
              <a:rPr lang="en-GB" dirty="0" err="1"/>
              <a:t>forbindelsen</a:t>
            </a:r>
            <a:r>
              <a:rPr lang="en-GB" dirty="0"/>
              <a:t> </a:t>
            </a:r>
            <a:r>
              <a:rPr lang="en-GB" dirty="0" err="1"/>
              <a:t>mellem</a:t>
            </a:r>
            <a:r>
              <a:rPr lang="en-GB" dirty="0"/>
              <a:t> FM, VBK </a:t>
            </a:r>
            <a:r>
              <a:rPr lang="en-GB" dirty="0" err="1"/>
              <a:t>og</a:t>
            </a:r>
            <a:r>
              <a:rPr lang="en-GB" dirty="0"/>
              <a:t> CEFR </a:t>
            </a:r>
            <a:r>
              <a:rPr lang="en-GB" dirty="0" err="1"/>
              <a:t>på</a:t>
            </a:r>
            <a:r>
              <a:rPr lang="en-GB" dirty="0"/>
              <a:t> flipchart</a:t>
            </a:r>
          </a:p>
          <a:p>
            <a:r>
              <a:rPr lang="en-GB" dirty="0"/>
              <a:t>Ta’ </a:t>
            </a:r>
            <a:r>
              <a:rPr lang="en-GB" dirty="0" err="1"/>
              <a:t>noter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diskussionen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6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Literacitet</a:t>
            </a:r>
            <a:r>
              <a:rPr lang="da-DK" dirty="0"/>
              <a:t> i </a:t>
            </a:r>
            <a:r>
              <a:rPr lang="da-DK" dirty="0" err="1"/>
              <a:t>sprogtesting</a:t>
            </a:r>
            <a:r>
              <a:rPr lang="da-DK" dirty="0"/>
              <a:t> og evaluering (</a:t>
            </a:r>
            <a:r>
              <a:rPr lang="da-DK" dirty="0" err="1"/>
              <a:t>LiSE</a:t>
            </a:r>
            <a:r>
              <a:rPr lang="da-DK" dirty="0"/>
              <a:t>) projekt</a:t>
            </a:r>
            <a:br>
              <a:rPr lang="da-DK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Workshop II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1. November 2021</a:t>
            </a:r>
          </a:p>
          <a:p>
            <a:r>
              <a:rPr lang="en-GB" dirty="0" err="1"/>
              <a:t>Københavns</a:t>
            </a:r>
            <a:r>
              <a:rPr lang="en-GB" dirty="0"/>
              <a:t> </a:t>
            </a:r>
            <a:r>
              <a:rPr lang="en-GB" dirty="0" err="1"/>
              <a:t>Universitet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63963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471285"/>
            <a:ext cx="11604171" cy="865186"/>
          </a:xfrm>
        </p:spPr>
        <p:txBody>
          <a:bodyPr/>
          <a:lstStyle/>
          <a:p>
            <a:r>
              <a:rPr lang="da-DK" dirty="0"/>
              <a:t>TOEPAS</a:t>
            </a:r>
            <a:br>
              <a:rPr lang="da-DK" dirty="0"/>
            </a:br>
            <a:r>
              <a:rPr lang="da-DK" dirty="0"/>
              <a:t>Eksempel på brug af vurderingskriterier i feedback </a:t>
            </a:r>
          </a:p>
        </p:txBody>
      </p:sp>
    </p:spTree>
    <p:extLst>
      <p:ext uri="{BB962C8B-B14F-4D97-AF65-F5344CB8AC3E}">
        <p14:creationId xmlns:p14="http://schemas.microsoft.com/office/powerpoint/2010/main" val="292456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4339" y="72328"/>
          <a:ext cx="11116124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9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1027">
                <a:tc>
                  <a:txBody>
                    <a:bodyPr/>
                    <a:lstStyle/>
                    <a:p>
                      <a:r>
                        <a:rPr lang="en-US" b="0" dirty="0"/>
                        <a:t>Audience Awareness</a:t>
                      </a:r>
                    </a:p>
                    <a:p>
                      <a:r>
                        <a:rPr lang="en-US" sz="1050" b="0" dirty="0"/>
                        <a:t>Content material is explained in an organized and coherent manner.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Communicative strategies, such as paraphrasing and/or illustration, are evident.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Questions/comments are responded to appropriately, also in</a:t>
                      </a:r>
                    </a:p>
                    <a:p>
                      <a:r>
                        <a:rPr lang="en-US" sz="1050" b="0" dirty="0"/>
                        <a:t>situations when unclear questions or misunderstandings arise.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Important content and terminology is emphasized.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Limitations in grammar and vocabulary are compensated for through communicative strategies, such as paraphrasing,</a:t>
                      </a:r>
                    </a:p>
                    <a:p>
                      <a:r>
                        <a:rPr lang="en-US" sz="1050" b="0" dirty="0"/>
                        <a:t>circumlocution, and illustration.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Course material is not explained in an organized manner leading to breakdown in communication.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Communicative strategies, such as paraphrasing and/or illustration, are not evident.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Limitations in grammar and vocabulary are not compensated for through communicative strategies, such as paraphrasing,</a:t>
                      </a:r>
                    </a:p>
                    <a:p>
                      <a:r>
                        <a:rPr lang="en-US" sz="1050" b="0" dirty="0"/>
                        <a:t>circumlocution, and illustration.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Questions/comments are not responded to appropriately leading to breakdown in communication.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Fluency &amp; Cohesion</a:t>
                      </a:r>
                    </a:p>
                    <a:p>
                      <a:r>
                        <a:rPr lang="en-US" sz="1050" b="0" dirty="0"/>
                        <a:t>Presentation is delivered entirely effortlessly at an appropriate speech rate throughout the performance.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There are no signs of pausing, hesitation, or false starts that affect the flow of speech.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Speech rate is appropriate—not too fast or too slow.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Effective transitions provide structure throughout the performance.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Presentation is delivered effortlessly, however occasional pauses and minor hesitations may occur.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The presentation characterized by some hesitation and false starts, which may affect the flow of the speech.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Transitions are not used appropriately, so movement from one point to another may not always be obvious.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The presentation is delivered in a choppy (uneven rhythm) manner. Pauses, false starts, hesitation, and abandoned sentences regularly occur throughout the presentation.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Simple connectors such as “and,” “but,” and “so” are overused.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False starts, hesitation, and pauses result in a disrupted</a:t>
                      </a:r>
                      <a:r>
                        <a:rPr lang="en-US" sz="1050" b="0" baseline="0" dirty="0"/>
                        <a:t> </a:t>
                      </a:r>
                      <a:r>
                        <a:rPr lang="en-US" sz="1050" b="0" dirty="0"/>
                        <a:t>presentation.</a:t>
                      </a:r>
                    </a:p>
                    <a:p>
                      <a:endParaRPr lang="en-US" sz="1050" b="0" dirty="0"/>
                    </a:p>
                    <a:p>
                      <a:r>
                        <a:rPr lang="en-US" sz="1050" b="0" dirty="0"/>
                        <a:t>Transitions are not used.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Pronunciation</a:t>
                      </a: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Pronunciation is intelligible throughout the performance.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Intonation (speech melody) and sentence stress are consistently used effectively to help the listener understand the organization of the performance.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Mispronunciation of certain words is present but this does not lead to misunderstanding.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Intonation (speech melody) and sentence stress are generally appropriate but may interfere with comprehensibility.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Pronunciation of individual words or sounds reduces overall  intelligibility.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Monotonous intonation (speech melody) and speech rhythm make it difficult to follow the organization of the content.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Pronunciation interferes with intelligibility and comprehensibility.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Inappropriate intonation (speech melody) and sentence stress make it difficult to follow the organization of the content.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Pronunciation makes performance difficult to understand and follow.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Pronunciation is unintelligible.</a:t>
                      </a:r>
                      <a:endParaRPr lang="en-US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Grammar &amp; Vocabulary</a:t>
                      </a: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Both simple and complex sentence structures are displayed throughout the performance.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wide range of grammatical (word) forms and (sentence)  structures are used effectively.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range of vocabulary for general, academic, and discipline-specific use for teaching is displayed.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Synonyms and varied vocabulary are used to convey nuances of meaning. Some low-frequency general vocabulary is used.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Command of expressions, idioms, and words that are used together is displayed.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Irregular grammatical and vocabulary usage occurs but does not lead to misunderstanding.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Simple sentence constructions are displayed. </a:t>
                      </a: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Complex sentence structures are not used consistently.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Although limited use of specific vocabulary is noticeable and may lead to imprecision, gaps in vocabulary are successfully overcome by using paraphrase or description of desired word(s).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Some inappropriate vocabulary use is evident.</a:t>
                      </a: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Limited range of grammatical structures is displayed.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 limited range of general, academic, or discipline-specific use for teaching. Gaps in vocabulary result in imprecision.</a:t>
                      </a:r>
                    </a:p>
                    <a:p>
                      <a:endParaRPr lang="en-US" sz="105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Irregular grammatical and vocabulary usage regularly occurs and leads to misunderstanding or incomprehensibility.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Up-Down Arrow 5"/>
          <p:cNvSpPr/>
          <p:nvPr/>
        </p:nvSpPr>
        <p:spPr>
          <a:xfrm>
            <a:off x="110359" y="72328"/>
            <a:ext cx="772510" cy="6628017"/>
          </a:xfrm>
          <a:prstGeom prst="upDownArrow">
            <a:avLst>
              <a:gd name="adj1" fmla="val 379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dirty="0"/>
              <a:t>Limited                                                                          Excellent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7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2198" cy="6858000"/>
          </a:xfrm>
          <a:ln>
            <a:solidFill>
              <a:schemeClr val="tx1"/>
            </a:solidFill>
          </a:ln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7D3-3A06-42DE-8329-4A599228B9A1}" type="datetime1">
              <a:rPr lang="en-GB" smtClean="0"/>
              <a:t>31/10/2022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071" y="93106"/>
            <a:ext cx="2984728" cy="1238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9613" y="1453871"/>
            <a:ext cx="2984728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9613" y="2100261"/>
            <a:ext cx="3003641" cy="783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9613" y="3055063"/>
            <a:ext cx="2984728" cy="673503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81425"/>
              </p:ext>
            </p:extLst>
          </p:nvPr>
        </p:nvGraphicFramePr>
        <p:xfrm>
          <a:off x="8899612" y="4729934"/>
          <a:ext cx="2984729" cy="99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9" imgW="1866960" imgH="624960" progId="Paint.Picture">
                  <p:embed/>
                </p:oleObj>
              </mc:Choice>
              <mc:Fallback>
                <p:oleObj name="Bitmap Image" r:id="rId9" imgW="1866960" imgH="624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99612" y="4729934"/>
                        <a:ext cx="2984729" cy="992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9612" y="3900276"/>
            <a:ext cx="3003642" cy="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52" y="2532082"/>
            <a:ext cx="11012488" cy="865186"/>
          </a:xfrm>
        </p:spPr>
        <p:txBody>
          <a:bodyPr/>
          <a:lstStyle/>
          <a:p>
            <a:pPr algn="ctr"/>
            <a:r>
              <a:rPr lang="da-DK" dirty="0"/>
              <a:t>Frokost 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I kantinen som sidste gang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277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07" y="115453"/>
            <a:ext cx="11012488" cy="865186"/>
          </a:xfrm>
        </p:spPr>
        <p:txBody>
          <a:bodyPr/>
          <a:lstStyle/>
          <a:p>
            <a:r>
              <a:rPr lang="da-DK" dirty="0"/>
              <a:t>Program: Fra CEFR til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67" y="980639"/>
            <a:ext cx="11105733" cy="501463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9.45 - 10.00	Kaffe og te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10.00 - 10.15 	Velkommen og opsamling fra Workshop I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10.15 - 10.35 	Evaluering og feedback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bg1">
                    <a:lumMod val="75000"/>
                  </a:schemeClr>
                </a:solidFill>
                <a:effectLst/>
              </a:rPr>
              <a:t>Kl. 10.35 - 11.00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a-DK" sz="2400" dirty="0" err="1">
                <a:solidFill>
                  <a:schemeClr val="bg1">
                    <a:lumMod val="75000"/>
                  </a:schemeClr>
                </a:solidFill>
              </a:rPr>
              <a:t>Mediation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: Hvad er det?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bg1">
                    <a:lumMod val="75000"/>
                  </a:schemeClr>
                </a:solidFill>
                <a:effectLst/>
              </a:rPr>
              <a:t>Kl. 11.00 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- 12.00	Linket mellem CEFR, vurderingskriterier og faglig/fælles mål 	</a:t>
            </a:r>
            <a:endParaRPr lang="da-DK" sz="2400" b="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12.00 - 13.00 	Frokost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13.00 - 14.15 	Gruppearbejde: feedback til mundtlig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14.15 - 14.45 	Kaffepause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14.45 - 15.45 	Gruppearbejde: feedback til skriftlig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15.45 – 16.00	Kort pause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16.00 - 17.00 	Opsamling på dagen og udvikling af online materialer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accent1"/>
                </a:solidFill>
              </a:rPr>
              <a:t/>
            </a:r>
            <a:br>
              <a:rPr lang="da-DK" sz="1800" dirty="0">
                <a:solidFill>
                  <a:schemeClr val="accent1"/>
                </a:solidFill>
              </a:rPr>
            </a:br>
            <a:endParaRPr lang="da-DK" sz="1800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995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38" y="2587800"/>
            <a:ext cx="1156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Du kommer til at se videoer eller lytte til lydoptagelser af mundtlig sprogproduktion på forskellige niveauer.</a:t>
            </a:r>
          </a:p>
          <a:p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/>
              <a:t>Se videoen/lyt til optagelsen.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a-DK" dirty="0"/>
              <a:t>Mens du ser videoen (lytter) skal du prøve at tage noter om elevens sprogproduktion i forhold til grammatik, udtale, sammenhæng, ordforråd, interaktion, </a:t>
            </a:r>
            <a:r>
              <a:rPr lang="da-DK" dirty="0" err="1"/>
              <a:t>fluency</a:t>
            </a:r>
            <a:r>
              <a:rPr lang="da-DK" dirty="0"/>
              <a:t> og </a:t>
            </a:r>
            <a:r>
              <a:rPr lang="da-DK" dirty="0" err="1"/>
              <a:t>mediation</a:t>
            </a:r>
            <a:r>
              <a:rPr lang="da-DK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a-DK" dirty="0"/>
              <a:t>Prøv at skrive feedback med brug a CEFR beskrivelserne.</a:t>
            </a:r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538" y="359456"/>
            <a:ext cx="11560628" cy="86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accent1"/>
                </a:solidFill>
              </a:rPr>
              <a:t>Gruppearbejde: feedback til mundtlig produktion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113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 </a:t>
            </a:r>
            <a:r>
              <a:rPr lang="en-GB" dirty="0" err="1"/>
              <a:t>arbejder</a:t>
            </a:r>
            <a:r>
              <a:rPr lang="en-GB" dirty="0"/>
              <a:t> i </a:t>
            </a:r>
            <a:r>
              <a:rPr lang="en-GB" dirty="0" err="1"/>
              <a:t>grupper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Engelsk</a:t>
            </a:r>
            <a:r>
              <a:rPr lang="en-GB" dirty="0"/>
              <a:t>: </a:t>
            </a:r>
            <a:r>
              <a:rPr lang="en-GB" dirty="0" err="1"/>
              <a:t>lokale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Tysk</a:t>
            </a:r>
            <a:r>
              <a:rPr lang="en-GB" dirty="0"/>
              <a:t>: </a:t>
            </a:r>
            <a:r>
              <a:rPr lang="en-GB" dirty="0" err="1"/>
              <a:t>lokale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Fransk</a:t>
            </a:r>
            <a:r>
              <a:rPr lang="en-GB" dirty="0"/>
              <a:t>: </a:t>
            </a:r>
            <a:r>
              <a:rPr lang="en-GB" dirty="0" err="1"/>
              <a:t>lokale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Spansk</a:t>
            </a:r>
            <a:r>
              <a:rPr lang="en-GB" dirty="0"/>
              <a:t>: </a:t>
            </a:r>
            <a:r>
              <a:rPr lang="en-GB" dirty="0" err="1"/>
              <a:t>lokale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281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538" y="2587800"/>
            <a:ext cx="1156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Du kommer til at læse opgaver med skriftlig sprogproduktion på forskellige niveauer.</a:t>
            </a:r>
          </a:p>
          <a:p>
            <a:endParaRPr lang="da-DK" dirty="0"/>
          </a:p>
          <a:p>
            <a:pPr marL="342900" indent="-342900" fontAlgn="base">
              <a:buFont typeface="+mj-lt"/>
              <a:buAutoNum type="arabicPeriod"/>
            </a:pPr>
            <a:r>
              <a:rPr lang="da-DK" dirty="0"/>
              <a:t>Læs opgaven.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a-DK" dirty="0"/>
              <a:t>Mens du læser skal du prøve at tage noter om elevens sprogproduktion i forhold til ordforråd, sammenhæng, grammatik, beskrivelse, argument og </a:t>
            </a:r>
            <a:r>
              <a:rPr lang="da-DK" dirty="0" err="1"/>
              <a:t>mediation</a:t>
            </a:r>
            <a:r>
              <a:rPr lang="da-DK" dirty="0"/>
              <a:t>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da-DK" dirty="0"/>
              <a:t>Prøv at skrive feedback med brug a CEFR beskrivelserne.</a:t>
            </a:r>
          </a:p>
          <a:p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538" y="359456"/>
            <a:ext cx="11560628" cy="865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accent1"/>
                </a:solidFill>
              </a:rPr>
              <a:t>Gruppearbejde: feedback til skriftlig produktion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31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07" y="115453"/>
            <a:ext cx="11012488" cy="865186"/>
          </a:xfrm>
        </p:spPr>
        <p:txBody>
          <a:bodyPr/>
          <a:lstStyle/>
          <a:p>
            <a:r>
              <a:rPr lang="da-DK" dirty="0"/>
              <a:t>Program: Fra CEFR til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67" y="980639"/>
            <a:ext cx="11105733" cy="501463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9.45 - 10.00	Kaffe og te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10.00 - 10.15 	Velkommen og opsamling fra Workshop I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10.15 - 10.35 	Evaluering og feedback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bg1">
                    <a:lumMod val="75000"/>
                  </a:schemeClr>
                </a:solidFill>
                <a:effectLst/>
              </a:rPr>
              <a:t>Kl. 10.35 - 11.00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da-DK" sz="2400" dirty="0" err="1">
                <a:solidFill>
                  <a:schemeClr val="bg1">
                    <a:lumMod val="75000"/>
                  </a:schemeClr>
                </a:solidFill>
              </a:rPr>
              <a:t>Mediation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: Hvad er det?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bg1">
                    <a:lumMod val="75000"/>
                  </a:schemeClr>
                </a:solidFill>
                <a:effectLst/>
              </a:rPr>
              <a:t>Kl. 11.00 </a:t>
            </a: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- 12.00	Linket mellem CEFR, vurderingskriterier og faglig/fælles mål 	</a:t>
            </a:r>
            <a:endParaRPr lang="da-DK" sz="2400" b="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12.00 - 13.00 	Frokost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13.00 - 14.15 	Gruppearbejde: feedback til mundtlig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14.15 - 14.45 	Kaffepause</a:t>
            </a:r>
            <a:endParaRPr lang="da-DK" sz="2400" b="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14.45 - 15.45 	Gruppearbejde: feedback til skriftlig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15.45 – 16.00	Kort pause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16.00 - 17.00 	Opsamling på dagen og udvikling af online materialer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accent1"/>
                </a:solidFill>
              </a:rPr>
              <a:t/>
            </a:r>
            <a:br>
              <a:rPr lang="da-DK" sz="1800" dirty="0">
                <a:solidFill>
                  <a:schemeClr val="accent1"/>
                </a:solidFill>
              </a:rPr>
            </a:br>
            <a:endParaRPr lang="da-DK" sz="1800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910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LiSE</a:t>
            </a:r>
            <a:r>
              <a:rPr lang="en-GB" dirty="0"/>
              <a:t> </a:t>
            </a:r>
            <a:r>
              <a:rPr lang="en-GB" dirty="0" err="1"/>
              <a:t>Projektmedlemmer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Catherine Watson</a:t>
            </a:r>
          </a:p>
          <a:p>
            <a:r>
              <a:rPr lang="da-DK" dirty="0">
                <a:solidFill>
                  <a:schemeClr val="accent1"/>
                </a:solidFill>
              </a:rPr>
              <a:t>Daniele Eychenne</a:t>
            </a:r>
          </a:p>
          <a:p>
            <a:r>
              <a:rPr lang="da-DK" dirty="0">
                <a:solidFill>
                  <a:schemeClr val="accent1"/>
                </a:solidFill>
              </a:rPr>
              <a:t>Elsebeth Bechmann</a:t>
            </a:r>
          </a:p>
          <a:p>
            <a:r>
              <a:rPr lang="da-DK" dirty="0">
                <a:solidFill>
                  <a:schemeClr val="accent1"/>
                </a:solidFill>
              </a:rPr>
              <a:t>Joyce Kling</a:t>
            </a:r>
          </a:p>
          <a:p>
            <a:r>
              <a:rPr lang="da-DK" dirty="0">
                <a:solidFill>
                  <a:schemeClr val="accent1"/>
                </a:solidFill>
              </a:rPr>
              <a:t>Slobodanka Dimova (projektleder)</a:t>
            </a:r>
          </a:p>
          <a:p>
            <a:r>
              <a:rPr lang="da-DK" dirty="0">
                <a:solidFill>
                  <a:schemeClr val="accent1"/>
                </a:solidFill>
              </a:rPr>
              <a:t>Vivien Lee Jensen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67" y="1771700"/>
            <a:ext cx="3893633" cy="29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894" y="1250302"/>
            <a:ext cx="1122472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000" b="1" dirty="0">
                <a:solidFill>
                  <a:srgbClr val="000000"/>
                </a:solidFill>
              </a:rPr>
              <a:t>Workshoppens mål </a:t>
            </a:r>
          </a:p>
          <a:p>
            <a:endParaRPr lang="da-DK" sz="3000" dirty="0"/>
          </a:p>
          <a:p>
            <a:pPr marL="1257300" indent="-342900">
              <a:buAutoNum type="arabicPeriod"/>
            </a:pPr>
            <a:r>
              <a:rPr lang="da-DK" sz="3000" dirty="0">
                <a:solidFill>
                  <a:srgbClr val="000000"/>
                </a:solidFill>
              </a:rPr>
              <a:t>At udvide vores brug af vurderingskriterier med </a:t>
            </a:r>
            <a:r>
              <a:rPr lang="da-DK" sz="3000" dirty="0" err="1">
                <a:solidFill>
                  <a:srgbClr val="000000"/>
                </a:solidFill>
              </a:rPr>
              <a:t>mediation</a:t>
            </a:r>
            <a:endParaRPr lang="da-DK" sz="3000" dirty="0">
              <a:solidFill>
                <a:srgbClr val="000000"/>
              </a:solidFill>
            </a:endParaRPr>
          </a:p>
          <a:p>
            <a:pPr marL="1257300" indent="-342900">
              <a:buAutoNum type="arabicPeriod"/>
            </a:pPr>
            <a:endParaRPr lang="da-DK" sz="3000" dirty="0">
              <a:solidFill>
                <a:srgbClr val="000000"/>
              </a:solidFill>
            </a:endParaRPr>
          </a:p>
          <a:p>
            <a:pPr marL="1257300" indent="-342900">
              <a:buAutoNum type="arabicPeriod"/>
            </a:pPr>
            <a:r>
              <a:rPr lang="da-DK" sz="3000" dirty="0">
                <a:solidFill>
                  <a:srgbClr val="000000"/>
                </a:solidFill>
              </a:rPr>
              <a:t>At udvikle forslag/samle gode ideer til materiale som lærere kan bruge til at kvalificere deres evaluerings- og feedbackpraksis</a:t>
            </a:r>
          </a:p>
          <a:p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50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07" y="115453"/>
            <a:ext cx="11012488" cy="865186"/>
          </a:xfrm>
        </p:spPr>
        <p:txBody>
          <a:bodyPr/>
          <a:lstStyle/>
          <a:p>
            <a:r>
              <a:rPr lang="da-DK" dirty="0"/>
              <a:t>Program: Fra CEFR til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67" y="980639"/>
            <a:ext cx="11105733" cy="501463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155825" algn="l"/>
              </a:tabLst>
            </a:pPr>
            <a:r>
              <a:rPr lang="da-DK" sz="2400" dirty="0"/>
              <a:t>kl. </a:t>
            </a:r>
            <a:r>
              <a:rPr lang="da-DK" sz="2400" dirty="0">
                <a:solidFill>
                  <a:schemeClr val="accent1"/>
                </a:solidFill>
              </a:rPr>
              <a:t>9.45 - 10.00	Kaffe og te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10.00 - 10.15 	Velkommen og opsamling fra Workshop I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10.15 - 10.35 	Evaluering og feedback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accent1"/>
                </a:solidFill>
                <a:effectLst/>
              </a:rPr>
              <a:t>Kl. 10.35 - 11.00</a:t>
            </a:r>
            <a:r>
              <a:rPr lang="da-DK" sz="2400" dirty="0">
                <a:solidFill>
                  <a:schemeClr val="accent1"/>
                </a:solidFill>
              </a:rPr>
              <a:t>	</a:t>
            </a:r>
            <a:r>
              <a:rPr lang="da-DK" sz="2400" dirty="0" err="1">
                <a:solidFill>
                  <a:schemeClr val="accent1"/>
                </a:solidFill>
              </a:rPr>
              <a:t>Mediation</a:t>
            </a:r>
            <a:r>
              <a:rPr lang="da-DK" sz="2400" dirty="0">
                <a:solidFill>
                  <a:schemeClr val="accent1"/>
                </a:solidFill>
              </a:rPr>
              <a:t>: Hvad er det?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accent1"/>
                </a:solidFill>
                <a:effectLst/>
              </a:rPr>
              <a:t>Kl. 11.00 </a:t>
            </a:r>
            <a:r>
              <a:rPr lang="da-DK" sz="2400" dirty="0">
                <a:solidFill>
                  <a:schemeClr val="accent1"/>
                </a:solidFill>
              </a:rPr>
              <a:t>- 12.00	Linket mellem CEFR, vurderingskriterier og faglig/fælles mål 	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12.00 - 13.00 	Frokost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13.00 - 14.15 	Gruppearbejde: feedback til mundtlig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14.15 - 14.45 	Kaffepause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14.45 - 15.45 	Gruppearbejde: feedback til skriftlig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15.45 – 16.00	Kort pause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16.00 - 17.00 	Opsamling på dagen og udvikling af online materialer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</a:pPr>
            <a:r>
              <a:rPr lang="da-DK" sz="1800" dirty="0">
                <a:solidFill>
                  <a:schemeClr val="accent1"/>
                </a:solidFill>
              </a:rPr>
              <a:t/>
            </a:r>
            <a:br>
              <a:rPr lang="da-DK" sz="1800" dirty="0">
                <a:solidFill>
                  <a:schemeClr val="accent1"/>
                </a:solidFill>
              </a:rPr>
            </a:br>
            <a:endParaRPr lang="da-DK" sz="1800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779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>
                <a:solidFill>
                  <a:schemeClr val="accent1"/>
                </a:solidFill>
              </a:rPr>
              <a:t>Opsamling fra Workshop I: Diskutér med kolleager</a:t>
            </a:r>
            <a:br>
              <a:rPr lang="da-DK" sz="4000" dirty="0">
                <a:solidFill>
                  <a:schemeClr val="accent1"/>
                </a:solidFill>
              </a:rPr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436" y="3047999"/>
            <a:ext cx="9499917" cy="106115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a-DK" sz="3000" dirty="0">
                <a:solidFill>
                  <a:schemeClr val="accent1"/>
                </a:solidFill>
              </a:rPr>
              <a:t>Hvad er de tre vigtigste punkter fra Workshop 1?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a-DK" sz="3000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a-DK" sz="2400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776" y="35960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07" y="115453"/>
            <a:ext cx="11012488" cy="865186"/>
          </a:xfrm>
        </p:spPr>
        <p:txBody>
          <a:bodyPr/>
          <a:lstStyle/>
          <a:p>
            <a:r>
              <a:rPr lang="da-DK" dirty="0"/>
              <a:t>Program: Fra CEFR til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67" y="980639"/>
            <a:ext cx="11105733" cy="5014639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9.45 - 10.00	Kaffe og te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bg1">
                    <a:lumMod val="75000"/>
                  </a:schemeClr>
                </a:solidFill>
              </a:rPr>
              <a:t>kl. 10.00 - 10.15 	Velkommen og opsamling fra Workshop I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10.15 - 10.35 	Evaluering og feedback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accent1"/>
                </a:solidFill>
                <a:effectLst/>
              </a:rPr>
              <a:t>Kl. 10.35 - 11.00</a:t>
            </a:r>
            <a:r>
              <a:rPr lang="da-DK" sz="2400" dirty="0">
                <a:solidFill>
                  <a:schemeClr val="accent1"/>
                </a:solidFill>
              </a:rPr>
              <a:t>	</a:t>
            </a:r>
            <a:r>
              <a:rPr lang="da-DK" sz="2400" dirty="0" err="1">
                <a:solidFill>
                  <a:schemeClr val="accent1"/>
                </a:solidFill>
              </a:rPr>
              <a:t>Mediation</a:t>
            </a:r>
            <a:r>
              <a:rPr lang="da-DK" sz="2400" dirty="0">
                <a:solidFill>
                  <a:schemeClr val="accent1"/>
                </a:solidFill>
              </a:rPr>
              <a:t>: Hvad er det?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b="0" dirty="0">
                <a:solidFill>
                  <a:schemeClr val="accent1"/>
                </a:solidFill>
                <a:effectLst/>
              </a:rPr>
              <a:t>Kl. 11.00 </a:t>
            </a:r>
            <a:r>
              <a:rPr lang="da-DK" sz="2400" dirty="0">
                <a:solidFill>
                  <a:schemeClr val="accent1"/>
                </a:solidFill>
              </a:rPr>
              <a:t>- 12.00	Linket mellem CEFR, vurderingskriterier og faglig/fælles mål 	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12.00 - 13.00 	Frokost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13.00 - 14.15 	Gruppearbejde: feedback til mundtlig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14.15 - 14.45 	Kaffepause</a:t>
            </a:r>
            <a:endParaRPr lang="da-DK" sz="2400" b="0" dirty="0">
              <a:solidFill>
                <a:schemeClr val="accent1"/>
              </a:solidFill>
              <a:effectLst/>
            </a:endParaRP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14.45 - 15.45 	Gruppearbejde: feedback til skriftlig produktion 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15.45 – 16.00	Kort pause</a:t>
            </a:r>
          </a:p>
          <a:p>
            <a:pPr marL="0" indent="0">
              <a:buNone/>
              <a:tabLst>
                <a:tab pos="2155825" algn="l"/>
              </a:tabLst>
            </a:pPr>
            <a:r>
              <a:rPr lang="da-DK" sz="2400" dirty="0">
                <a:solidFill>
                  <a:schemeClr val="accent1"/>
                </a:solidFill>
              </a:rPr>
              <a:t>Kl. 16.00 - 17.00 	Opsamling på dagen og udvikling af online materialer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accent1"/>
                </a:solidFill>
              </a:rPr>
              <a:t/>
            </a:r>
            <a:br>
              <a:rPr lang="da-DK" sz="1800" dirty="0">
                <a:solidFill>
                  <a:schemeClr val="accent1"/>
                </a:solidFill>
              </a:rPr>
            </a:br>
            <a:endParaRPr lang="da-DK" sz="1800" dirty="0">
              <a:solidFill>
                <a:schemeClr val="accent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3BBF-1D93-4703-ADE1-710F97721AD1}" type="datetime1">
              <a:rPr lang="da-DK" smtClean="0"/>
              <a:t>31-10-2022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6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Evaluering og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1519"/>
            <a:ext cx="11012488" cy="413628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Diskutér i grupper og skriv på </a:t>
            </a:r>
            <a:r>
              <a:rPr lang="da-DK" dirty="0" err="1"/>
              <a:t>flipcharts</a:t>
            </a:r>
            <a:r>
              <a:rPr lang="da-DK" dirty="0"/>
              <a:t>:</a:t>
            </a:r>
          </a:p>
          <a:p>
            <a:pPr marL="0" indent="0">
              <a:buNone/>
            </a:pPr>
            <a:endParaRPr lang="da-DK" dirty="0"/>
          </a:p>
          <a:p>
            <a:pPr marL="514350" indent="-514350">
              <a:buAutoNum type="arabicParenR"/>
            </a:pPr>
            <a:r>
              <a:rPr lang="da-DK" dirty="0"/>
              <a:t>Hvordan definerer du </a:t>
            </a:r>
            <a:r>
              <a:rPr lang="da-DK" i="1" dirty="0"/>
              <a:t>feedback</a:t>
            </a:r>
            <a:r>
              <a:rPr lang="da-DK" dirty="0"/>
              <a:t>? Fedback er…</a:t>
            </a:r>
          </a:p>
          <a:p>
            <a:pPr marL="514350" indent="-514350">
              <a:buAutoNum type="arabicParenR"/>
            </a:pPr>
            <a:r>
              <a:rPr lang="da-DK" dirty="0"/>
              <a:t>Feedbacks form og indhold (hvordan og hvad)</a:t>
            </a:r>
          </a:p>
          <a:p>
            <a:pPr marL="514350" indent="-514350">
              <a:buAutoNum type="arabicParenR"/>
            </a:pPr>
            <a:r>
              <a:rPr lang="da-DK" dirty="0"/>
              <a:t>Udfordringer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326" y="34359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1"/>
                </a:solidFill>
              </a:rPr>
              <a:t>Evaluering og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1519"/>
            <a:ext cx="6011129" cy="413628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 dag sætter vi fokus på:</a:t>
            </a:r>
          </a:p>
          <a:p>
            <a:pPr marL="514350" indent="-514350">
              <a:buAutoNum type="arabicParenR"/>
            </a:pPr>
            <a:r>
              <a:rPr lang="da-DK" dirty="0"/>
              <a:t>Indholdet af feedbacken (hvad)</a:t>
            </a:r>
          </a:p>
          <a:p>
            <a:pPr marL="514350" indent="-514350">
              <a:buAutoNum type="arabicParenR"/>
            </a:pPr>
            <a:r>
              <a:rPr lang="da-DK" dirty="0"/>
              <a:t>Feedback som en del af en større proces</a:t>
            </a:r>
          </a:p>
          <a:p>
            <a:pPr marL="514350" indent="-514350">
              <a:buAutoNum type="arabicParenR"/>
            </a:pPr>
            <a:r>
              <a:rPr lang="da-DK" dirty="0"/>
              <a:t>Forbindelsen mellem opgave, vurderingskriterier og feedback</a:t>
            </a:r>
          </a:p>
          <a:p>
            <a:pPr marL="514350" indent="-514350">
              <a:buAutoNum type="arabicParenR"/>
            </a:pPr>
            <a:r>
              <a:rPr lang="da-DK" dirty="0"/>
              <a:t>Anvendelse af CEFR beskrivelser i feedback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969" y="1817077"/>
            <a:ext cx="5609579" cy="35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CFF">
      <a:dk1>
        <a:srgbClr val="6E6E6E"/>
      </a:dk1>
      <a:lt1>
        <a:srgbClr val="FFFFFF"/>
      </a:lt1>
      <a:dk2>
        <a:srgbClr val="365AA5"/>
      </a:dk2>
      <a:lt2>
        <a:srgbClr val="6E6E6E"/>
      </a:lt2>
      <a:accent1>
        <a:srgbClr val="004C54"/>
      </a:accent1>
      <a:accent2>
        <a:srgbClr val="678E96"/>
      </a:accent2>
      <a:accent3>
        <a:srgbClr val="FFFFFF"/>
      </a:accent3>
      <a:accent4>
        <a:srgbClr val="5D5D5D"/>
      </a:accent4>
      <a:accent5>
        <a:srgbClr val="AEB5CF"/>
      </a:accent5>
      <a:accent6>
        <a:srgbClr val="5E78A8"/>
      </a:accent6>
      <a:hlink>
        <a:srgbClr val="9AAFD1"/>
      </a:hlink>
      <a:folHlink>
        <a:srgbClr val="CDD6E8"/>
      </a:folHlink>
    </a:clrScheme>
    <a:fontScheme name="NCF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01b.potx" id="{182A03F6-C89E-4045-9918-5A95B00E3855}" vid="{BD22633F-C954-4F52-A1EF-5930299361B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911B5E8D4DB42A66BF56375562872" ma:contentTypeVersion="13" ma:contentTypeDescription="Create a new document." ma:contentTypeScope="" ma:versionID="65a5ea03997c44d3a190390bbe483dbf">
  <xsd:schema xmlns:xsd="http://www.w3.org/2001/XMLSchema" xmlns:xs="http://www.w3.org/2001/XMLSchema" xmlns:p="http://schemas.microsoft.com/office/2006/metadata/properties" xmlns:ns3="b7760584-4d22-4581-9c13-3621a68e315a" xmlns:ns4="f158c3f2-4bb2-49b1-90d2-316a29ea5162" targetNamespace="http://schemas.microsoft.com/office/2006/metadata/properties" ma:root="true" ma:fieldsID="125faa7721a3e629d2849228557631e8" ns3:_="" ns4:_="">
    <xsd:import namespace="b7760584-4d22-4581-9c13-3621a68e315a"/>
    <xsd:import namespace="f158c3f2-4bb2-49b1-90d2-316a29ea51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60584-4d22-4581-9c13-3621a68e3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8c3f2-4bb2-49b1-90d2-316a29ea51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9662EF-18BA-4F8F-BEFE-DEA69FCA92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806C9B-FD5E-4540-B6D1-CFEF474D2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760584-4d22-4581-9c13-3621a68e315a"/>
    <ds:schemaRef ds:uri="f158c3f2-4bb2-49b1-90d2-316a29ea5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25B508-665F-4F00-9ABE-09BBA08DA03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f158c3f2-4bb2-49b1-90d2-316a29ea5162"/>
    <ds:schemaRef ds:uri="b7760584-4d22-4581-9c13-3621a68e31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Præsentation_01b</Template>
  <TotalTime>632</TotalTime>
  <Words>1932</Words>
  <Application>Microsoft Office PowerPoint</Application>
  <PresentationFormat>Widescreen</PresentationFormat>
  <Paragraphs>287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Office-tema</vt:lpstr>
      <vt:lpstr>Bitmap Image</vt:lpstr>
      <vt:lpstr>Det Nationale Center for Fremmedsprog</vt:lpstr>
      <vt:lpstr>Literacitet i sprogtesting og evaluering (LiSE) projekt </vt:lpstr>
      <vt:lpstr>LiSE Projektmedlemmer</vt:lpstr>
      <vt:lpstr>PowerPoint Presentation</vt:lpstr>
      <vt:lpstr>Program: Fra CEFR til feedback</vt:lpstr>
      <vt:lpstr>Opsamling fra Workshop I: Diskutér med kolleager  </vt:lpstr>
      <vt:lpstr>Program: Fra CEFR til feedback</vt:lpstr>
      <vt:lpstr>Evaluering og feedback</vt:lpstr>
      <vt:lpstr>Evaluering og feedback</vt:lpstr>
      <vt:lpstr>Evaluering og feedback</vt:lpstr>
      <vt:lpstr>Mediation: Hvad er det?</vt:lpstr>
      <vt:lpstr>Relevante mediation skalaer</vt:lpstr>
      <vt:lpstr>Mediation: Diskutér med kollegaer  </vt:lpstr>
      <vt:lpstr>Program: Fra CEFR til feedback</vt:lpstr>
      <vt:lpstr>Engelsk B, stx</vt:lpstr>
      <vt:lpstr>Engelsk B, stx</vt:lpstr>
      <vt:lpstr>Engelsk B, stx</vt:lpstr>
      <vt:lpstr>Engelsk B, stx</vt:lpstr>
      <vt:lpstr>Linket mellem CEFR, kriterier og faglige/fælles mål</vt:lpstr>
      <vt:lpstr>TOEPAS Eksempel på brug af vurderingskriterier i feedback </vt:lpstr>
      <vt:lpstr>PowerPoint Presentation</vt:lpstr>
      <vt:lpstr>PowerPoint Presentation</vt:lpstr>
      <vt:lpstr>Frokost   I kantinen som sidste gang</vt:lpstr>
      <vt:lpstr>Program: Fra CEFR til feedback</vt:lpstr>
      <vt:lpstr>PowerPoint Presentation</vt:lpstr>
      <vt:lpstr>Vi arbejder i grupper</vt:lpstr>
      <vt:lpstr>PowerPoint Presentation</vt:lpstr>
      <vt:lpstr>Program: Fra CEFR til feedback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Nationale Center for Fremmedsprog</dc:title>
  <dc:creator>Søren Nørrelund-Madsen</dc:creator>
  <cp:lastModifiedBy>Slobodanka Dimova</cp:lastModifiedBy>
  <cp:revision>50</cp:revision>
  <dcterms:created xsi:type="dcterms:W3CDTF">2019-01-15T13:00:32Z</dcterms:created>
  <dcterms:modified xsi:type="dcterms:W3CDTF">2022-10-31T13:41:57Z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0x010100DCA911B5E8D4DB42A66BF56375562872</vt:lpwstr>
  </property>
  <property fmtid="{D5CDD505-2E9C-101B-9397-08002B2CF9AE}" pid="3" name="AuthorIds_UIVersion_512">
    <vt:lpwstr>16</vt:lpwstr>
  </property>
  <property fmtid="{D5CDD505-2E9C-101B-9397-08002B2CF9AE}" pid="4" name="AuthorIds_UIVersion_1024">
    <vt:lpwstr>16</vt:lpwstr>
  </property>
  <property fmtid="{D5CDD505-2E9C-101B-9397-08002B2CF9AE}" pid="5" name="AuthorIds_UIVersion_1536">
    <vt:lpwstr>13</vt:lpwstr>
  </property>
  <property fmtid="{D5CDD505-2E9C-101B-9397-08002B2CF9AE}" pid="6" name="AuthorIds_UIVersion_2048">
    <vt:lpwstr>13</vt:lpwstr>
  </property>
</Properties>
</file>